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12192000"/>
  <p:notesSz cx="6858000" cy="9144000"/>
  <p:embeddedFontLst>
    <p:embeddedFont>
      <p:font typeface="Quattrocento Sans"/>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joN8VpQuQN/cimJ0bL5uxz3VqL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50F2769-F0D2-4ED6-ABFC-0082F2F28F87}">
  <a:tblStyle styleId="{450F2769-F0D2-4ED6-ABFC-0082F2F28F87}"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QuattrocentoSans-bold.fntdata"/><Relationship Id="rId20" Type="http://schemas.openxmlformats.org/officeDocument/2006/relationships/slide" Target="slides/slide15.xml"/><Relationship Id="rId42" Type="http://schemas.openxmlformats.org/officeDocument/2006/relationships/font" Target="fonts/QuattrocentoSans-boldItalic.fntdata"/><Relationship Id="rId41" Type="http://schemas.openxmlformats.org/officeDocument/2006/relationships/font" Target="fonts/QuattrocentoSans-italic.fntdata"/><Relationship Id="rId22" Type="http://schemas.openxmlformats.org/officeDocument/2006/relationships/slide" Target="slides/slide17.xml"/><Relationship Id="rId44" Type="http://schemas.openxmlformats.org/officeDocument/2006/relationships/font" Target="fonts/OpenSans-bold.fntdata"/><Relationship Id="rId21" Type="http://schemas.openxmlformats.org/officeDocument/2006/relationships/slide" Target="slides/slide16.xml"/><Relationship Id="rId43" Type="http://schemas.openxmlformats.org/officeDocument/2006/relationships/font" Target="fonts/OpenSans-regular.fntdata"/><Relationship Id="rId24" Type="http://schemas.openxmlformats.org/officeDocument/2006/relationships/slide" Target="slides/slide19.xml"/><Relationship Id="rId46" Type="http://schemas.openxmlformats.org/officeDocument/2006/relationships/font" Target="fonts/OpenSans-boldItalic.fntdata"/><Relationship Id="rId23" Type="http://schemas.openxmlformats.org/officeDocument/2006/relationships/slide" Target="slides/slide18.xml"/><Relationship Id="rId45"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QuattrocentoSans-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1" name="Shape 11"/>
        <p:cNvGrpSpPr/>
        <p:nvPr/>
      </p:nvGrpSpPr>
      <p:grpSpPr>
        <a:xfrm>
          <a:off x="0" y="0"/>
          <a:ext cx="0" cy="0"/>
          <a:chOff x="0" y="0"/>
          <a:chExt cx="0" cy="0"/>
        </a:xfrm>
      </p:grpSpPr>
      <p:sp>
        <p:nvSpPr>
          <p:cNvPr id="12" name="Google Shape;12;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4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7" name="Shape 17"/>
        <p:cNvGrpSpPr/>
        <p:nvPr/>
      </p:nvGrpSpPr>
      <p:grpSpPr>
        <a:xfrm>
          <a:off x="0" y="0"/>
          <a:ext cx="0" cy="0"/>
          <a:chOff x="0" y="0"/>
          <a:chExt cx="0" cy="0"/>
        </a:xfrm>
      </p:grpSpPr>
      <p:sp>
        <p:nvSpPr>
          <p:cNvPr id="18" name="Google Shape;18;p3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44"/>
          <p:cNvSpPr/>
          <p:nvPr>
            <p:ph idx="2" type="pic"/>
          </p:nvPr>
        </p:nvSpPr>
        <p:spPr>
          <a:xfrm>
            <a:off x="5183188" y="987425"/>
            <a:ext cx="6172200" cy="4873625"/>
          </a:xfrm>
          <a:prstGeom prst="rect">
            <a:avLst/>
          </a:prstGeom>
          <a:noFill/>
          <a:ln>
            <a:noFill/>
          </a:ln>
        </p:spPr>
      </p:sp>
      <p:sp>
        <p:nvSpPr>
          <p:cNvPr id="64" name="Google Shape;64;p4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jp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jpg"/><Relationship Id="rId4" Type="http://schemas.openxmlformats.org/officeDocument/2006/relationships/image" Target="../media/image7.png"/><Relationship Id="rId5" Type="http://schemas.openxmlformats.org/officeDocument/2006/relationships/image" Target="../media/image14.png"/><Relationship Id="rId6"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jp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jp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jp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jp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jp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7.png"/><Relationship Id="rId5"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jp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jp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jp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jp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0.jp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jp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0.jp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0.jpg"/><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0.jp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0.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0.jp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0.jp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0.jp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0.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7.png"/><Relationship Id="rId9"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png"/><Relationship Id="rId8"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85" name="Google Shape;85;p1"/>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6" name="Google Shape;86;p1"/>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87" name="Google Shape;87;p1"/>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88" name="Google Shape;88;p1"/>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89" name="Google Shape;89;p1"/>
          <p:cNvSpPr/>
          <p:nvPr/>
        </p:nvSpPr>
        <p:spPr>
          <a:xfrm>
            <a:off x="1371437" y="2878618"/>
            <a:ext cx="10416634"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4800"/>
              <a:buFont typeface="Open Sans"/>
              <a:buNone/>
            </a:pPr>
            <a:r>
              <a:rPr b="0" i="0" lang="es-ES" sz="4800" u="none" cap="none" strike="noStrike">
                <a:solidFill>
                  <a:srgbClr val="FFFFFF"/>
                </a:solidFill>
                <a:latin typeface="Open Sans"/>
                <a:ea typeface="Open Sans"/>
                <a:cs typeface="Open Sans"/>
                <a:sym typeface="Open Sans"/>
              </a:rPr>
              <a:t>Cartera de </a:t>
            </a:r>
            <a:r>
              <a:rPr b="1" i="0" lang="es-ES" sz="4800" u="none" cap="none" strike="noStrike">
                <a:solidFill>
                  <a:srgbClr val="F4AD3D"/>
                </a:solidFill>
                <a:latin typeface="Open Sans"/>
                <a:ea typeface="Open Sans"/>
                <a:cs typeface="Open Sans"/>
                <a:sym typeface="Open Sans"/>
              </a:rPr>
              <a:t>Servicios Autoexpedibles</a:t>
            </a:r>
            <a:endParaRPr b="1" i="0" sz="4800" u="none" cap="none" strike="noStrike">
              <a:solidFill>
                <a:srgbClr val="F4AD3D"/>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10"/>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193" name="Google Shape;193;p10"/>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4" name="Google Shape;194;p10"/>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195" name="Google Shape;195;p10"/>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196" name="Google Shape;196;p10"/>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197" name="Google Shape;197;p10"/>
          <p:cNvSpPr txBox="1"/>
          <p:nvPr/>
        </p:nvSpPr>
        <p:spPr>
          <a:xfrm>
            <a:off x="352696" y="300446"/>
            <a:ext cx="10901457"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lt1"/>
                </a:solidFill>
                <a:latin typeface="Calibri"/>
                <a:ea typeface="Calibri"/>
                <a:cs typeface="Calibri"/>
                <a:sym typeface="Calibri"/>
              </a:rPr>
              <a:t>EXCLUSIONES PARA LAS COBERTURAS A, B, y C.</a:t>
            </a:r>
            <a:endParaRPr/>
          </a:p>
          <a:p>
            <a:pPr indent="0" lvl="0" marL="0" marR="0" rtl="0" algn="l">
              <a:spcBef>
                <a:spcPts val="0"/>
              </a:spcBef>
              <a:spcAft>
                <a:spcPts val="0"/>
              </a:spcAft>
              <a:buNone/>
            </a:pPr>
            <a:br>
              <a:rPr lang="es-ES" sz="2800">
                <a:solidFill>
                  <a:schemeClr val="dk1"/>
                </a:solidFill>
                <a:latin typeface="Calibri"/>
                <a:ea typeface="Calibri"/>
                <a:cs typeface="Calibri"/>
                <a:sym typeface="Calibri"/>
              </a:rPr>
            </a:br>
            <a:endParaRPr sz="2800">
              <a:solidFill>
                <a:schemeClr val="lt1"/>
              </a:solidFill>
              <a:latin typeface="Calibri"/>
              <a:ea typeface="Calibri"/>
              <a:cs typeface="Calibri"/>
              <a:sym typeface="Calibri"/>
            </a:endParaRPr>
          </a:p>
        </p:txBody>
      </p:sp>
      <p:sp>
        <p:nvSpPr>
          <p:cNvPr id="198" name="Google Shape;198;p10"/>
          <p:cNvSpPr txBox="1"/>
          <p:nvPr/>
        </p:nvSpPr>
        <p:spPr>
          <a:xfrm>
            <a:off x="647114" y="1434905"/>
            <a:ext cx="10044332"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lt1"/>
                </a:solidFill>
                <a:latin typeface="Calibri"/>
                <a:ea typeface="Calibri"/>
                <a:cs typeface="Calibri"/>
                <a:sym typeface="Calibri"/>
              </a:rPr>
              <a:t>1)   Cuando el conductor no cuente con licencia habilitante, o se encuentre vencida, o en los casos del Permiso Temporal de Aprendizaje emitido por el COSEVI</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b="0"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2)   Cuando el Asegurado no cuente al momento de ocurrir el evento con interés asegurable.</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b="0"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3)  La participación en competencias o pruebas de seguridad, resistencia, regularidad velocidad, con o sin consentimiento del asegurado.</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b="0"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4)   Si al acaecer el siniestro, el conductor se encuentra bajo la influencia o efectos del alcohol, drogas tóxicas o perturbadoras, estupefacientes, sustancias psicotrópicas, estimulantes u otras sustancias que produzcan estados de alteración y efectos enervantes o depresivos análogos.</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lang="es-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11"/>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204" name="Google Shape;204;p11"/>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5" name="Google Shape;205;p11"/>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206" name="Google Shape;206;p11"/>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207" name="Google Shape;207;p11"/>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208" name="Google Shape;208;p11"/>
          <p:cNvSpPr txBox="1"/>
          <p:nvPr/>
        </p:nvSpPr>
        <p:spPr>
          <a:xfrm>
            <a:off x="352697" y="300446"/>
            <a:ext cx="1017596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lt1"/>
                </a:solidFill>
                <a:latin typeface="Calibri"/>
                <a:ea typeface="Calibri"/>
                <a:cs typeface="Calibri"/>
                <a:sym typeface="Calibri"/>
              </a:rPr>
              <a:t>EXCLUSIONES PARA LAS COBERTURAS A, B, y C.</a:t>
            </a:r>
            <a:endParaRPr b="1" sz="2800">
              <a:solidFill>
                <a:schemeClr val="lt1"/>
              </a:solidFill>
              <a:latin typeface="Calibri"/>
              <a:ea typeface="Calibri"/>
              <a:cs typeface="Calibri"/>
              <a:sym typeface="Calibri"/>
            </a:endParaRPr>
          </a:p>
        </p:txBody>
      </p:sp>
      <p:sp>
        <p:nvSpPr>
          <p:cNvPr id="209" name="Google Shape;209;p11"/>
          <p:cNvSpPr txBox="1"/>
          <p:nvPr/>
        </p:nvSpPr>
        <p:spPr>
          <a:xfrm>
            <a:off x="520505" y="1392702"/>
            <a:ext cx="11022889"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lt1"/>
                </a:solidFill>
                <a:latin typeface="Calibri"/>
                <a:ea typeface="Calibri"/>
                <a:cs typeface="Calibri"/>
                <a:sym typeface="Calibri"/>
              </a:rPr>
              <a:t>5)      Cuando se sobrepasa la capacidad de pasajeros permitida según especificaciones del fabricante del vehículo.</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b="0"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6)      Actos delictivos o el incumplimiento de la ley por parte del tomador, asegurado o conductor.</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b="0"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7)      Cuando los daños sean causados por acción u omisión premeditada, intencional del asegurado o conductor autorizado del vehículo al momento del siniestro, o de quien se le haya confiado el vehículo en custodia.</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b="0"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8)      Guerra civil o internacional, terrorismo, motín, huelga, paros, disturbios, riñas o peleas, movimiento subversivo, por hostilidades, acciones u operaciones militares o de guerra, invasión o actos de enemigo extranjero, haya o no declaración o estado de guerra).</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lang="es-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12"/>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215" name="Google Shape;215;p12"/>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https://lh4.googleusercontent.com/-zhw3wpiYX1vEsGosjTict0_2AqW6gCHHA4AHo9iETPzVex8g5_bXRaqi2bqNgroPubwT_TUsGZGwjmqYW7QSw_WK-yL8inDmuvCw1wu5cnj8eViYOg_xsPZmEE-Vy9R0-3m-6wK54BJhtoRk7qUWhrlzw=nw" id="216" name="Google Shape;216;p12"/>
          <p:cNvPicPr preferRelativeResize="0"/>
          <p:nvPr/>
        </p:nvPicPr>
        <p:blipFill rotWithShape="1">
          <a:blip r:embed="rId4">
            <a:alphaModFix/>
          </a:blip>
          <a:srcRect b="0" l="0" r="0" t="0"/>
          <a:stretch/>
        </p:blipFill>
        <p:spPr>
          <a:xfrm>
            <a:off x="-1" y="0"/>
            <a:ext cx="7709095" cy="7163001"/>
          </a:xfrm>
          <a:prstGeom prst="rect">
            <a:avLst/>
          </a:prstGeom>
          <a:noFill/>
          <a:ln>
            <a:noFill/>
          </a:ln>
        </p:spPr>
      </p:pic>
      <p:sp>
        <p:nvSpPr>
          <p:cNvPr id="217" name="Google Shape;217;p12"/>
          <p:cNvSpPr txBox="1"/>
          <p:nvPr/>
        </p:nvSpPr>
        <p:spPr>
          <a:xfrm>
            <a:off x="8569235" y="2750503"/>
            <a:ext cx="331796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400">
                <a:solidFill>
                  <a:schemeClr val="lt1"/>
                </a:solidFill>
                <a:latin typeface="Calibri"/>
                <a:ea typeface="Calibri"/>
                <a:cs typeface="Calibri"/>
                <a:sym typeface="Calibri"/>
              </a:rPr>
              <a:t>PÓLIZA VIDA Y GASTOS FUNERARIOS </a:t>
            </a:r>
            <a:endParaRPr sz="24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13"/>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223" name="Google Shape;223;p13"/>
          <p:cNvSpPr/>
          <p:nvPr/>
        </p:nvSpPr>
        <p:spPr>
          <a:xfrm>
            <a:off x="0" y="-46449"/>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4" name="Google Shape;224;p13"/>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225" name="Google Shape;225;p13"/>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226" name="Google Shape;226;p13"/>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227" name="Google Shape;227;p13"/>
          <p:cNvSpPr txBox="1"/>
          <p:nvPr/>
        </p:nvSpPr>
        <p:spPr>
          <a:xfrm>
            <a:off x="360769" y="1195310"/>
            <a:ext cx="560396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lt1"/>
                </a:solidFill>
                <a:latin typeface="Calibri"/>
                <a:ea typeface="Calibri"/>
                <a:cs typeface="Calibri"/>
                <a:sym typeface="Calibri"/>
              </a:rPr>
              <a:t>Cobertura Básica (A) – Muerte por cualquier causa.</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Cobertura (B) Gastos Funerarios  (Cobertura Opcional). </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lang="es-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228" name="Google Shape;228;p13"/>
          <p:cNvSpPr txBox="1"/>
          <p:nvPr/>
        </p:nvSpPr>
        <p:spPr>
          <a:xfrm>
            <a:off x="352697" y="300446"/>
            <a:ext cx="544721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lt1"/>
                </a:solidFill>
                <a:latin typeface="Calibri"/>
                <a:ea typeface="Calibri"/>
                <a:cs typeface="Calibri"/>
                <a:sym typeface="Calibri"/>
              </a:rPr>
              <a:t>COBERTURAS</a:t>
            </a:r>
            <a:endParaRPr sz="2800">
              <a:solidFill>
                <a:schemeClr val="lt1"/>
              </a:solidFill>
              <a:latin typeface="Calibri"/>
              <a:ea typeface="Calibri"/>
              <a:cs typeface="Calibri"/>
              <a:sym typeface="Calibri"/>
            </a:endParaRPr>
          </a:p>
        </p:txBody>
      </p:sp>
      <p:sp>
        <p:nvSpPr>
          <p:cNvPr id="229" name="Google Shape;229;p13"/>
          <p:cNvSpPr txBox="1"/>
          <p:nvPr/>
        </p:nvSpPr>
        <p:spPr>
          <a:xfrm>
            <a:off x="360769" y="2451231"/>
            <a:ext cx="544721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lt1"/>
                </a:solidFill>
                <a:latin typeface="Calibri"/>
                <a:ea typeface="Calibri"/>
                <a:cs typeface="Calibri"/>
                <a:sym typeface="Calibri"/>
              </a:rPr>
              <a:t>DEDUCIBLE</a:t>
            </a:r>
            <a:endParaRPr sz="2800">
              <a:solidFill>
                <a:schemeClr val="lt1"/>
              </a:solidFill>
              <a:latin typeface="Calibri"/>
              <a:ea typeface="Calibri"/>
              <a:cs typeface="Calibri"/>
              <a:sym typeface="Calibri"/>
            </a:endParaRPr>
          </a:p>
        </p:txBody>
      </p:sp>
      <p:sp>
        <p:nvSpPr>
          <p:cNvPr id="230" name="Google Shape;230;p13"/>
          <p:cNvSpPr txBox="1"/>
          <p:nvPr/>
        </p:nvSpPr>
        <p:spPr>
          <a:xfrm>
            <a:off x="360769" y="3929537"/>
            <a:ext cx="544721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lt1"/>
                </a:solidFill>
                <a:latin typeface="Calibri"/>
                <a:ea typeface="Calibri"/>
                <a:cs typeface="Calibri"/>
                <a:sym typeface="Calibri"/>
              </a:rPr>
              <a:t>DEDUCIBLE</a:t>
            </a:r>
            <a:endParaRPr sz="2800">
              <a:solidFill>
                <a:schemeClr val="lt1"/>
              </a:solidFill>
              <a:latin typeface="Calibri"/>
              <a:ea typeface="Calibri"/>
              <a:cs typeface="Calibri"/>
              <a:sym typeface="Calibri"/>
            </a:endParaRPr>
          </a:p>
        </p:txBody>
      </p:sp>
      <p:sp>
        <p:nvSpPr>
          <p:cNvPr id="231" name="Google Shape;231;p13"/>
          <p:cNvSpPr txBox="1"/>
          <p:nvPr/>
        </p:nvSpPr>
        <p:spPr>
          <a:xfrm>
            <a:off x="360769" y="4531230"/>
            <a:ext cx="11356614"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lt1"/>
                </a:solidFill>
                <a:latin typeface="Calibri"/>
                <a:ea typeface="Calibri"/>
                <a:cs typeface="Calibri"/>
                <a:sym typeface="Calibri"/>
              </a:rPr>
              <a:t>•Durante los primeros dos (2) años de vigencia del seguro.</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•Transcurrido el plazo señalado, el fallecimiento por VIH o SIDA estará cubierto siempre y cuando el primer diagnóstico haya sido posterior a la fecha de ingreso a la póliza.</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 </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•En caso de incremento de la suma asegurada, el periodo de carencia iniciará a partir del incremento efectivo de la suma asegurada. </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lang="es-ES" sz="1800">
                <a:solidFill>
                  <a:schemeClr val="dk1"/>
                </a:solidFill>
                <a:latin typeface="Calibri"/>
                <a:ea typeface="Calibri"/>
                <a:cs typeface="Calibri"/>
                <a:sym typeface="Calibri"/>
              </a:rPr>
            </a:br>
            <a:br>
              <a:rPr lang="es-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232" name="Google Shape;232;p13"/>
          <p:cNvSpPr txBox="1"/>
          <p:nvPr/>
        </p:nvSpPr>
        <p:spPr>
          <a:xfrm>
            <a:off x="360768" y="3174903"/>
            <a:ext cx="485131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lt1"/>
                </a:solidFill>
                <a:latin typeface="Calibri"/>
                <a:ea typeface="Calibri"/>
                <a:cs typeface="Calibri"/>
                <a:sym typeface="Calibri"/>
              </a:rPr>
              <a:t>No aplica.</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lang="es-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14"/>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238" name="Google Shape;238;p14"/>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9" name="Google Shape;239;p14"/>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240" name="Google Shape;240;p14"/>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241" name="Google Shape;241;p14"/>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242" name="Google Shape;242;p14"/>
          <p:cNvSpPr txBox="1"/>
          <p:nvPr/>
        </p:nvSpPr>
        <p:spPr>
          <a:xfrm>
            <a:off x="339635" y="283773"/>
            <a:ext cx="1092054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lt1"/>
                </a:solidFill>
                <a:latin typeface="Calibri"/>
                <a:ea typeface="Calibri"/>
                <a:cs typeface="Calibri"/>
                <a:sym typeface="Calibri"/>
              </a:rPr>
              <a:t>PLANES DE SEGURO AUTOEXPEDIBLE DE VIDA Y GASTOS FUNERARIOS</a:t>
            </a:r>
            <a:endParaRPr b="1" sz="2800">
              <a:solidFill>
                <a:schemeClr val="lt1"/>
              </a:solidFill>
              <a:latin typeface="Calibri"/>
              <a:ea typeface="Calibri"/>
              <a:cs typeface="Calibri"/>
              <a:sym typeface="Calibri"/>
            </a:endParaRPr>
          </a:p>
        </p:txBody>
      </p:sp>
      <p:pic>
        <p:nvPicPr>
          <p:cNvPr descr="https://lh3.googleusercontent.com/4-whsyFYpq0KiRBILy2nYTRKu2oktPWss7DrcSciSK5xdevi3Jct5c1XeuY2pMUT_PEo4_esBp6C42FM-VVdZyr8fV6GNwkuxmDLkL79_dkEa5fpIV8OU7C2s6zB9IqqCMBubnXYaYaptIz9ynOaJOGyOA=nw" id="243" name="Google Shape;243;p14"/>
          <p:cNvPicPr preferRelativeResize="0"/>
          <p:nvPr/>
        </p:nvPicPr>
        <p:blipFill rotWithShape="1">
          <a:blip r:embed="rId5">
            <a:alphaModFix/>
          </a:blip>
          <a:srcRect b="0" l="0" r="0" t="0"/>
          <a:stretch/>
        </p:blipFill>
        <p:spPr>
          <a:xfrm>
            <a:off x="2566409" y="836961"/>
            <a:ext cx="9210314" cy="2554624"/>
          </a:xfrm>
          <a:prstGeom prst="rect">
            <a:avLst/>
          </a:prstGeom>
          <a:noFill/>
          <a:ln>
            <a:noFill/>
          </a:ln>
        </p:spPr>
      </p:pic>
      <p:pic>
        <p:nvPicPr>
          <p:cNvPr descr="https://lh6.googleusercontent.com/_1yfIUs5FGByqjeLXcbzZJtwmV7wwF_BUUa8Ef4Mal0N75CoSm830XP9XNjRUlG6iZAlnKb7XNY1ZSArLnXzblt-nskSODK7YxpDBJ09kZXinqJ4GsUF-WV7EA5ndHmp7Fs4aGYc9kMXk9Up2J048kxhaA=nw" id="244" name="Google Shape;244;p14"/>
          <p:cNvPicPr preferRelativeResize="0"/>
          <p:nvPr/>
        </p:nvPicPr>
        <p:blipFill rotWithShape="1">
          <a:blip r:embed="rId6">
            <a:alphaModFix/>
          </a:blip>
          <a:srcRect b="0" l="0" r="0" t="0"/>
          <a:stretch/>
        </p:blipFill>
        <p:spPr>
          <a:xfrm>
            <a:off x="2571354" y="3404880"/>
            <a:ext cx="8557172" cy="2959279"/>
          </a:xfrm>
          <a:prstGeom prst="rect">
            <a:avLst/>
          </a:prstGeom>
          <a:noFill/>
          <a:ln>
            <a:noFill/>
          </a:ln>
        </p:spPr>
      </p:pic>
      <p:sp>
        <p:nvSpPr>
          <p:cNvPr id="245" name="Google Shape;245;p14"/>
          <p:cNvSpPr txBox="1"/>
          <p:nvPr/>
        </p:nvSpPr>
        <p:spPr>
          <a:xfrm>
            <a:off x="483326" y="1929607"/>
            <a:ext cx="185492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lt1"/>
                </a:solidFill>
                <a:latin typeface="Calibri"/>
                <a:ea typeface="Calibri"/>
                <a:cs typeface="Calibri"/>
                <a:sym typeface="Calibri"/>
              </a:rPr>
              <a:t>PLAN A:</a:t>
            </a:r>
            <a:endParaRPr sz="1800">
              <a:solidFill>
                <a:schemeClr val="lt1"/>
              </a:solidFill>
              <a:latin typeface="Calibri"/>
              <a:ea typeface="Calibri"/>
              <a:cs typeface="Calibri"/>
              <a:sym typeface="Calibri"/>
            </a:endParaRPr>
          </a:p>
        </p:txBody>
      </p:sp>
      <p:sp>
        <p:nvSpPr>
          <p:cNvPr id="246" name="Google Shape;246;p14"/>
          <p:cNvSpPr txBox="1"/>
          <p:nvPr/>
        </p:nvSpPr>
        <p:spPr>
          <a:xfrm>
            <a:off x="711483" y="4622056"/>
            <a:ext cx="185492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lt1"/>
                </a:solidFill>
                <a:latin typeface="Calibri"/>
                <a:ea typeface="Calibri"/>
                <a:cs typeface="Calibri"/>
                <a:sym typeface="Calibri"/>
              </a:rPr>
              <a:t>PLAN B:</a:t>
            </a: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15"/>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252" name="Google Shape;252;p15"/>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53" name="Google Shape;253;p15"/>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254" name="Google Shape;254;p15"/>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255" name="Google Shape;255;p15"/>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256" name="Google Shape;256;p15"/>
          <p:cNvSpPr txBox="1"/>
          <p:nvPr/>
        </p:nvSpPr>
        <p:spPr>
          <a:xfrm>
            <a:off x="352697" y="300446"/>
            <a:ext cx="9235440"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lt1"/>
                </a:solidFill>
                <a:latin typeface="Calibri"/>
                <a:ea typeface="Calibri"/>
                <a:cs typeface="Calibri"/>
                <a:sym typeface="Calibri"/>
              </a:rPr>
              <a:t>EXCLUSIONES POR CAUSA DE MUERTE ACCIDENTAL</a:t>
            </a:r>
            <a:endParaRPr/>
          </a:p>
          <a:p>
            <a:pPr indent="0" lvl="0" marL="0" marR="0" rtl="0" algn="l">
              <a:spcBef>
                <a:spcPts val="0"/>
              </a:spcBef>
              <a:spcAft>
                <a:spcPts val="0"/>
              </a:spcAft>
              <a:buNone/>
            </a:pPr>
            <a:br>
              <a:rPr lang="es-ES" sz="2800">
                <a:solidFill>
                  <a:schemeClr val="dk1"/>
                </a:solidFill>
                <a:latin typeface="Calibri"/>
                <a:ea typeface="Calibri"/>
                <a:cs typeface="Calibri"/>
                <a:sym typeface="Calibri"/>
              </a:rPr>
            </a:br>
            <a:endParaRPr sz="2800">
              <a:solidFill>
                <a:schemeClr val="lt1"/>
              </a:solidFill>
              <a:latin typeface="Calibri"/>
              <a:ea typeface="Calibri"/>
              <a:cs typeface="Calibri"/>
              <a:sym typeface="Calibri"/>
            </a:endParaRPr>
          </a:p>
        </p:txBody>
      </p:sp>
      <p:sp>
        <p:nvSpPr>
          <p:cNvPr id="257" name="Google Shape;257;p15"/>
          <p:cNvSpPr txBox="1"/>
          <p:nvPr/>
        </p:nvSpPr>
        <p:spPr>
          <a:xfrm>
            <a:off x="477297" y="1369120"/>
            <a:ext cx="10044332" cy="452431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800">
                <a:solidFill>
                  <a:schemeClr val="lt1"/>
                </a:solidFill>
                <a:latin typeface="Calibri"/>
                <a:ea typeface="Calibri"/>
                <a:cs typeface="Calibri"/>
                <a:sym typeface="Calibri"/>
              </a:rPr>
              <a:t>a)      Cuando la persona asegurada fallezca por causa o como consecuencia de un tratamiento médico o una cirugía que haya sido requerida como consecuencia de un accidente no cubierto por la póliza.</a:t>
            </a:r>
            <a:endParaRPr/>
          </a:p>
          <a:p>
            <a:pPr indent="0" lvl="0" marL="0" marR="0" rtl="0" algn="just">
              <a:spcBef>
                <a:spcPts val="0"/>
              </a:spcBef>
              <a:spcAft>
                <a:spcPts val="0"/>
              </a:spcAft>
              <a:buNone/>
            </a:pPr>
            <a:r>
              <a:t/>
            </a:r>
            <a:endParaRPr b="0" sz="1800">
              <a:solidFill>
                <a:schemeClr val="lt1"/>
              </a:solidFill>
              <a:latin typeface="Calibri"/>
              <a:ea typeface="Calibri"/>
              <a:cs typeface="Calibri"/>
              <a:sym typeface="Calibri"/>
            </a:endParaRPr>
          </a:p>
          <a:p>
            <a:pPr indent="0" lvl="0" marL="0" marR="0" rtl="0" algn="just">
              <a:spcBef>
                <a:spcPts val="0"/>
              </a:spcBef>
              <a:spcAft>
                <a:spcPts val="0"/>
              </a:spcAft>
              <a:buNone/>
            </a:pPr>
            <a:r>
              <a:rPr lang="es-ES" sz="1800">
                <a:solidFill>
                  <a:schemeClr val="lt1"/>
                </a:solidFill>
                <a:latin typeface="Calibri"/>
                <a:ea typeface="Calibri"/>
                <a:cs typeface="Calibri"/>
                <a:sym typeface="Calibri"/>
              </a:rPr>
              <a:t>b)      Cuando la persona asegurada no fallezca por accidente cubierto en la póliza, sino por causa o como consecuencia de un tratamiento médico o una cirugía practicada como resultado del accidente.</a:t>
            </a:r>
            <a:endParaRPr/>
          </a:p>
          <a:p>
            <a:pPr indent="0" lvl="0" marL="0" marR="0" rtl="0" algn="just">
              <a:spcBef>
                <a:spcPts val="0"/>
              </a:spcBef>
              <a:spcAft>
                <a:spcPts val="0"/>
              </a:spcAft>
              <a:buNone/>
            </a:pPr>
            <a:r>
              <a:t/>
            </a:r>
            <a:endParaRPr b="0" sz="1800">
              <a:solidFill>
                <a:schemeClr val="lt1"/>
              </a:solidFill>
              <a:latin typeface="Calibri"/>
              <a:ea typeface="Calibri"/>
              <a:cs typeface="Calibri"/>
              <a:sym typeface="Calibri"/>
            </a:endParaRPr>
          </a:p>
          <a:p>
            <a:pPr indent="0" lvl="0" marL="0" marR="0" rtl="0" algn="just">
              <a:spcBef>
                <a:spcPts val="0"/>
              </a:spcBef>
              <a:spcAft>
                <a:spcPts val="0"/>
              </a:spcAft>
              <a:buNone/>
            </a:pPr>
            <a:r>
              <a:rPr lang="es-ES" sz="1800">
                <a:solidFill>
                  <a:schemeClr val="lt1"/>
                </a:solidFill>
                <a:latin typeface="Calibri"/>
                <a:ea typeface="Calibri"/>
                <a:cs typeface="Calibri"/>
                <a:sym typeface="Calibri"/>
              </a:rPr>
              <a:t>c)       Cuando la persona asegurada fallezca durante la participación en actividades riesgosas: actividades de seguridad o de bomberos, o como resultado de prácticas, pruebas o deportes extremos.</a:t>
            </a:r>
            <a:endParaRPr/>
          </a:p>
          <a:p>
            <a:pPr indent="0" lvl="0" marL="0" marR="0" rtl="0" algn="just">
              <a:spcBef>
                <a:spcPts val="0"/>
              </a:spcBef>
              <a:spcAft>
                <a:spcPts val="0"/>
              </a:spcAft>
              <a:buNone/>
            </a:pPr>
            <a:r>
              <a:t/>
            </a:r>
            <a:endParaRPr b="0" sz="1800">
              <a:solidFill>
                <a:schemeClr val="lt1"/>
              </a:solidFill>
              <a:latin typeface="Calibri"/>
              <a:ea typeface="Calibri"/>
              <a:cs typeface="Calibri"/>
              <a:sym typeface="Calibri"/>
            </a:endParaRPr>
          </a:p>
          <a:p>
            <a:pPr indent="0" lvl="0" marL="0" marR="0" rtl="0" algn="just">
              <a:spcBef>
                <a:spcPts val="0"/>
              </a:spcBef>
              <a:spcAft>
                <a:spcPts val="0"/>
              </a:spcAft>
              <a:buNone/>
            </a:pPr>
            <a:r>
              <a:rPr lang="es-ES" sz="1800">
                <a:solidFill>
                  <a:schemeClr val="lt1"/>
                </a:solidFill>
                <a:latin typeface="Calibri"/>
                <a:ea typeface="Calibri"/>
                <a:cs typeface="Calibri"/>
                <a:sym typeface="Calibri"/>
              </a:rPr>
              <a:t>d)      Eventos relacionados con trabajo de minería y uso de explosivos.</a:t>
            </a:r>
            <a:endParaRPr/>
          </a:p>
          <a:p>
            <a:pPr indent="0" lvl="0" marL="0" marR="0" rtl="0" algn="just">
              <a:spcBef>
                <a:spcPts val="0"/>
              </a:spcBef>
              <a:spcAft>
                <a:spcPts val="0"/>
              </a:spcAft>
              <a:buNone/>
            </a:pPr>
            <a:r>
              <a:t/>
            </a:r>
            <a:endParaRPr b="0" sz="1800">
              <a:solidFill>
                <a:schemeClr val="lt1"/>
              </a:solidFill>
              <a:latin typeface="Calibri"/>
              <a:ea typeface="Calibri"/>
              <a:cs typeface="Calibri"/>
              <a:sym typeface="Calibri"/>
            </a:endParaRPr>
          </a:p>
          <a:p>
            <a:pPr indent="0" lvl="0" marL="0" marR="0" rtl="0" algn="just">
              <a:spcBef>
                <a:spcPts val="0"/>
              </a:spcBef>
              <a:spcAft>
                <a:spcPts val="0"/>
              </a:spcAft>
              <a:buNone/>
            </a:pPr>
            <a:r>
              <a:rPr lang="es-ES" sz="1800">
                <a:solidFill>
                  <a:schemeClr val="lt1"/>
                </a:solidFill>
                <a:latin typeface="Calibri"/>
                <a:ea typeface="Calibri"/>
                <a:cs typeface="Calibri"/>
                <a:sym typeface="Calibri"/>
              </a:rPr>
              <a:t>e)      Accidentes ocasionados por ataques cardíacos, epilépticos, síncopes u otra enfermedad corporal o mental.</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lang="es-ES" sz="1800">
                <a:solidFill>
                  <a:schemeClr val="dk1"/>
                </a:solidFill>
                <a:latin typeface="Calibri"/>
                <a:ea typeface="Calibri"/>
                <a:cs typeface="Calibri"/>
                <a:sym typeface="Calibri"/>
              </a:rPr>
            </a:br>
            <a:br>
              <a:rPr lang="es-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16"/>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263" name="Google Shape;263;p16"/>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4" name="Google Shape;264;p16"/>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265" name="Google Shape;265;p16"/>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266" name="Google Shape;266;p16"/>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267" name="Google Shape;267;p16"/>
          <p:cNvSpPr txBox="1"/>
          <p:nvPr/>
        </p:nvSpPr>
        <p:spPr>
          <a:xfrm>
            <a:off x="352696" y="300446"/>
            <a:ext cx="9888583"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lt1"/>
                </a:solidFill>
                <a:latin typeface="Calibri"/>
                <a:ea typeface="Calibri"/>
                <a:cs typeface="Calibri"/>
                <a:sym typeface="Calibri"/>
              </a:rPr>
              <a:t>EXCLUSIONES POR MUERTE POR LAS SIGUIENTES CAUSAS </a:t>
            </a:r>
            <a:endParaRPr/>
          </a:p>
          <a:p>
            <a:pPr indent="0" lvl="0" marL="0" marR="0" rtl="0" algn="l">
              <a:spcBef>
                <a:spcPts val="0"/>
              </a:spcBef>
              <a:spcAft>
                <a:spcPts val="0"/>
              </a:spcAft>
              <a:buNone/>
            </a:pPr>
            <a:br>
              <a:rPr lang="es-ES" sz="2800">
                <a:solidFill>
                  <a:schemeClr val="dk1"/>
                </a:solidFill>
                <a:latin typeface="Calibri"/>
                <a:ea typeface="Calibri"/>
                <a:cs typeface="Calibri"/>
                <a:sym typeface="Calibri"/>
              </a:rPr>
            </a:br>
            <a:endParaRPr sz="2800">
              <a:solidFill>
                <a:schemeClr val="lt1"/>
              </a:solidFill>
              <a:latin typeface="Calibri"/>
              <a:ea typeface="Calibri"/>
              <a:cs typeface="Calibri"/>
              <a:sym typeface="Calibri"/>
            </a:endParaRPr>
          </a:p>
        </p:txBody>
      </p:sp>
      <p:sp>
        <p:nvSpPr>
          <p:cNvPr id="268" name="Google Shape;268;p16"/>
          <p:cNvSpPr txBox="1"/>
          <p:nvPr/>
        </p:nvSpPr>
        <p:spPr>
          <a:xfrm>
            <a:off x="477297" y="1369120"/>
            <a:ext cx="10044332" cy="50783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lt1"/>
                </a:solidFill>
                <a:latin typeface="Calibri"/>
                <a:ea typeface="Calibri"/>
                <a:cs typeface="Calibri"/>
                <a:sym typeface="Calibri"/>
              </a:rPr>
              <a:t>a)      Suicidio, tentativa de suicidio, duelo o lesiones infringidas así mismo por el Asegurado, ya sea voluntaria o involuntariamente, y esté o no el Asegurado en su sano juicio.</a:t>
            </a:r>
            <a:endParaRPr/>
          </a:p>
          <a:p>
            <a:pPr indent="0" lvl="0" marL="0" marR="0" rtl="0" algn="l">
              <a:spcBef>
                <a:spcPts val="0"/>
              </a:spcBef>
              <a:spcAft>
                <a:spcPts val="0"/>
              </a:spcAft>
              <a:buNone/>
            </a:pPr>
            <a:r>
              <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b)      Accidentes que se produzcan cuando se encuentre bajo la influencia de bebidas alcohólicas o drogas de cualquier tipo; a menos que se le hubieran administrado por prescripción médica.</a:t>
            </a:r>
            <a:endParaRPr/>
          </a:p>
          <a:p>
            <a:pPr indent="0" lvl="0" marL="0" marR="0" rtl="0" algn="l">
              <a:spcBef>
                <a:spcPts val="0"/>
              </a:spcBef>
              <a:spcAft>
                <a:spcPts val="0"/>
              </a:spcAft>
              <a:buNone/>
            </a:pPr>
            <a:r>
              <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c)       Asfixia o por haber ingerido cualquier clase de veneno o aspirado gases, voluntariamente.</a:t>
            </a:r>
            <a:endParaRPr/>
          </a:p>
          <a:p>
            <a:pPr indent="0" lvl="0" marL="0" marR="0" rtl="0" algn="l">
              <a:spcBef>
                <a:spcPts val="0"/>
              </a:spcBef>
              <a:spcAft>
                <a:spcPts val="0"/>
              </a:spcAft>
              <a:buNone/>
            </a:pPr>
            <a:r>
              <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d)       Cuando el fallecimiento se produzca por causa o como consecuencia de homicidio con arma de fuego, arma cortante, arma punzante u objeto contundente.</a:t>
            </a:r>
            <a:endParaRPr/>
          </a:p>
          <a:p>
            <a:pPr indent="0" lvl="0" marL="0" marR="0" rtl="0" algn="l">
              <a:spcBef>
                <a:spcPts val="0"/>
              </a:spcBef>
              <a:spcAft>
                <a:spcPts val="0"/>
              </a:spcAft>
              <a:buNone/>
            </a:pPr>
            <a:r>
              <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e)      Cuando el fallecimiento se produzca por causa o como consecuencia de cirugías estéticas o plásticas con fines de embellecimiento, con excepción de cirugías reconstructivas. Eventos ocasionados directa o indirectamente, por o en caso de Enfermedades Contagiosas.</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lang="es-ES" sz="1800">
                <a:solidFill>
                  <a:schemeClr val="dk1"/>
                </a:solidFill>
                <a:latin typeface="Calibri"/>
                <a:ea typeface="Calibri"/>
                <a:cs typeface="Calibri"/>
                <a:sym typeface="Calibri"/>
              </a:rPr>
            </a:br>
            <a:br>
              <a:rPr lang="es-ES" sz="1800">
                <a:solidFill>
                  <a:schemeClr val="dk1"/>
                </a:solidFill>
                <a:latin typeface="Calibri"/>
                <a:ea typeface="Calibri"/>
                <a:cs typeface="Calibri"/>
                <a:sym typeface="Calibri"/>
              </a:rPr>
            </a:br>
            <a:br>
              <a:rPr lang="es-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17"/>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274" name="Google Shape;274;p17"/>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75" name="Google Shape;275;p17"/>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276" name="Google Shape;276;p17"/>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277" name="Google Shape;277;p17"/>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278" name="Google Shape;278;p17"/>
          <p:cNvSpPr txBox="1"/>
          <p:nvPr/>
        </p:nvSpPr>
        <p:spPr>
          <a:xfrm>
            <a:off x="352697" y="300446"/>
            <a:ext cx="5447212"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lt1"/>
                </a:solidFill>
                <a:latin typeface="Calibri"/>
                <a:ea typeface="Calibri"/>
                <a:cs typeface="Calibri"/>
                <a:sym typeface="Calibri"/>
              </a:rPr>
              <a:t>REQUISITOS DE ASEGURAMIENTO</a:t>
            </a:r>
            <a:endParaRPr/>
          </a:p>
          <a:p>
            <a:pPr indent="0" lvl="0" marL="0" marR="0" rtl="0" algn="l">
              <a:spcBef>
                <a:spcPts val="0"/>
              </a:spcBef>
              <a:spcAft>
                <a:spcPts val="0"/>
              </a:spcAft>
              <a:buNone/>
            </a:pPr>
            <a:br>
              <a:rPr lang="es-ES" sz="2800">
                <a:solidFill>
                  <a:schemeClr val="dk1"/>
                </a:solidFill>
                <a:latin typeface="Calibri"/>
                <a:ea typeface="Calibri"/>
                <a:cs typeface="Calibri"/>
                <a:sym typeface="Calibri"/>
              </a:rPr>
            </a:br>
            <a:endParaRPr sz="2800">
              <a:solidFill>
                <a:schemeClr val="lt1"/>
              </a:solidFill>
              <a:latin typeface="Calibri"/>
              <a:ea typeface="Calibri"/>
              <a:cs typeface="Calibri"/>
              <a:sym typeface="Calibri"/>
            </a:endParaRPr>
          </a:p>
        </p:txBody>
      </p:sp>
      <p:sp>
        <p:nvSpPr>
          <p:cNvPr id="279" name="Google Shape;279;p17"/>
          <p:cNvSpPr txBox="1"/>
          <p:nvPr/>
        </p:nvSpPr>
        <p:spPr>
          <a:xfrm>
            <a:off x="600891" y="1658983"/>
            <a:ext cx="6087292"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lt1"/>
                </a:solidFill>
                <a:latin typeface="Calibri"/>
                <a:ea typeface="Calibri"/>
                <a:cs typeface="Calibri"/>
                <a:sym typeface="Calibri"/>
              </a:rPr>
              <a:t>a) Solicitud.</a:t>
            </a:r>
            <a:endParaRPr/>
          </a:p>
          <a:p>
            <a:pPr indent="0" lvl="0" marL="0" marR="0" rtl="0" algn="l">
              <a:spcBef>
                <a:spcPts val="0"/>
              </a:spcBef>
              <a:spcAft>
                <a:spcPts val="0"/>
              </a:spcAft>
              <a:buNone/>
            </a:pPr>
            <a:br>
              <a:rPr b="0" lang="es-ES" sz="1800">
                <a:solidFill>
                  <a:schemeClr val="lt1"/>
                </a:solidFill>
                <a:latin typeface="Calibri"/>
                <a:ea typeface="Calibri"/>
                <a:cs typeface="Calibri"/>
                <a:sym typeface="Calibri"/>
              </a:rPr>
            </a:br>
            <a:r>
              <a:rPr b="0" lang="es-ES" sz="1800">
                <a:solidFill>
                  <a:schemeClr val="lt1"/>
                </a:solidFill>
                <a:latin typeface="Calibri"/>
                <a:ea typeface="Calibri"/>
                <a:cs typeface="Calibri"/>
                <a:sym typeface="Calibri"/>
              </a:rPr>
              <a:t>b) </a:t>
            </a:r>
            <a:r>
              <a:rPr lang="es-ES" sz="1800">
                <a:solidFill>
                  <a:schemeClr val="lt1"/>
                </a:solidFill>
                <a:latin typeface="Calibri"/>
                <a:ea typeface="Calibri"/>
                <a:cs typeface="Calibri"/>
                <a:sym typeface="Calibri"/>
              </a:rPr>
              <a:t>Identificaciones del asegurado y pagador en casos que sean diferentes.</a:t>
            </a:r>
            <a:endParaRPr/>
          </a:p>
          <a:p>
            <a:pPr indent="0" lvl="0" marL="0" marR="0" rtl="0" algn="l">
              <a:spcBef>
                <a:spcPts val="0"/>
              </a:spcBef>
              <a:spcAft>
                <a:spcPts val="0"/>
              </a:spcAft>
              <a:buNone/>
            </a:pPr>
            <a:br>
              <a:rPr b="0" lang="es-ES" sz="1800">
                <a:solidFill>
                  <a:schemeClr val="lt1"/>
                </a:solidFill>
                <a:latin typeface="Calibri"/>
                <a:ea typeface="Calibri"/>
                <a:cs typeface="Calibri"/>
                <a:sym typeface="Calibri"/>
              </a:rPr>
            </a:br>
            <a:r>
              <a:rPr b="0" lang="es-ES" sz="1800">
                <a:solidFill>
                  <a:schemeClr val="lt1"/>
                </a:solidFill>
                <a:latin typeface="Calibri"/>
                <a:ea typeface="Calibri"/>
                <a:cs typeface="Calibri"/>
                <a:sym typeface="Calibri"/>
              </a:rPr>
              <a:t>c) </a:t>
            </a:r>
            <a:r>
              <a:rPr lang="es-ES" sz="1800">
                <a:solidFill>
                  <a:schemeClr val="lt1"/>
                </a:solidFill>
                <a:latin typeface="Calibri"/>
                <a:ea typeface="Calibri"/>
                <a:cs typeface="Calibri"/>
                <a:sym typeface="Calibri"/>
              </a:rPr>
              <a:t>Consentimiento informado.</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18"/>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285" name="Google Shape;285;p18"/>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86" name="Google Shape;286;p18"/>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287" name="Google Shape;287;p18"/>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288" name="Google Shape;288;p18"/>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289" name="Google Shape;289;p18"/>
          <p:cNvSpPr txBox="1"/>
          <p:nvPr/>
        </p:nvSpPr>
        <p:spPr>
          <a:xfrm>
            <a:off x="352697" y="300446"/>
            <a:ext cx="5447212"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lt1"/>
                </a:solidFill>
                <a:latin typeface="Calibri"/>
                <a:ea typeface="Calibri"/>
                <a:cs typeface="Calibri"/>
                <a:sym typeface="Calibri"/>
              </a:rPr>
              <a:t>ATENCIÓN DE RECLAMOS</a:t>
            </a:r>
            <a:endParaRPr/>
          </a:p>
          <a:p>
            <a:pPr indent="0" lvl="0" marL="0" marR="0" rtl="0" algn="l">
              <a:spcBef>
                <a:spcPts val="0"/>
              </a:spcBef>
              <a:spcAft>
                <a:spcPts val="0"/>
              </a:spcAft>
              <a:buNone/>
            </a:pPr>
            <a:br>
              <a:rPr lang="es-ES" sz="2800">
                <a:solidFill>
                  <a:schemeClr val="dk1"/>
                </a:solidFill>
                <a:latin typeface="Calibri"/>
                <a:ea typeface="Calibri"/>
                <a:cs typeface="Calibri"/>
                <a:sym typeface="Calibri"/>
              </a:rPr>
            </a:br>
            <a:endParaRPr sz="2800">
              <a:solidFill>
                <a:schemeClr val="lt1"/>
              </a:solidFill>
              <a:latin typeface="Calibri"/>
              <a:ea typeface="Calibri"/>
              <a:cs typeface="Calibri"/>
              <a:sym typeface="Calibri"/>
            </a:endParaRPr>
          </a:p>
        </p:txBody>
      </p:sp>
      <p:sp>
        <p:nvSpPr>
          <p:cNvPr id="290" name="Google Shape;290;p18"/>
          <p:cNvSpPr txBox="1"/>
          <p:nvPr/>
        </p:nvSpPr>
        <p:spPr>
          <a:xfrm>
            <a:off x="522514" y="1280160"/>
            <a:ext cx="9640389"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chemeClr val="lt1"/>
                </a:solidFill>
                <a:latin typeface="Calibri"/>
                <a:ea typeface="Calibri"/>
                <a:cs typeface="Calibri"/>
                <a:sym typeface="Calibri"/>
              </a:rPr>
              <a:t>En caso de muerte del asegurado:</a:t>
            </a:r>
            <a:endParaRPr/>
          </a:p>
          <a:p>
            <a:pPr indent="0" lvl="0" marL="0" marR="0" rtl="0" algn="l">
              <a:spcBef>
                <a:spcPts val="0"/>
              </a:spcBef>
              <a:spcAft>
                <a:spcPts val="0"/>
              </a:spcAft>
              <a:buNone/>
            </a:pPr>
            <a:r>
              <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•Formulario de reclamo, debidamente completado y firmado por los Beneficiarios.</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•Fotocopia del documento de Identidad del Asegurado.</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•Original y copia de la Certificación de Defunción del Asegurado. En caso de que el fallecimiento ocurra fuera de Costa Rica, se deberá aportar acta de defunción certificada y legalizada por el Consulado correspondiente; así como Certificación del documento de cremación o sepultura en el país donde falleció (en caso de existir).</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•Historia Clínica, así como Epicrisis Médica firmada y sellada por el centro donde recibió atención médica.</a:t>
            </a:r>
            <a:br>
              <a:rPr b="0"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•Boleta de autorización para revisión o reproducción física de expedientes clínicos o administrativos de la CCSS, Clínica de Medicina Legal, Ministerio de Trabajo, Hospital del Trauma y otros centros o clínicas, debidamente firmada por algún familiar del Asegurado, con el fin de que SEGUROS LAFISE recopila la historia clínica del Asegurado para el análisis del reclamo.</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lang="es-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19"/>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296" name="Google Shape;296;p19"/>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97" name="Google Shape;297;p19"/>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298" name="Google Shape;298;p19"/>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299" name="Google Shape;299;p19"/>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300" name="Google Shape;300;p19"/>
          <p:cNvSpPr txBox="1"/>
          <p:nvPr/>
        </p:nvSpPr>
        <p:spPr>
          <a:xfrm>
            <a:off x="352697" y="300446"/>
            <a:ext cx="5447212"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lt1"/>
                </a:solidFill>
                <a:latin typeface="Calibri"/>
                <a:ea typeface="Calibri"/>
                <a:cs typeface="Calibri"/>
                <a:sym typeface="Calibri"/>
              </a:rPr>
              <a:t>ATENCIÓN DE RECLAMOS</a:t>
            </a:r>
            <a:endParaRPr/>
          </a:p>
          <a:p>
            <a:pPr indent="0" lvl="0" marL="0" marR="0" rtl="0" algn="l">
              <a:spcBef>
                <a:spcPts val="0"/>
              </a:spcBef>
              <a:spcAft>
                <a:spcPts val="0"/>
              </a:spcAft>
              <a:buNone/>
            </a:pPr>
            <a:br>
              <a:rPr lang="es-ES" sz="2800">
                <a:solidFill>
                  <a:schemeClr val="dk1"/>
                </a:solidFill>
                <a:latin typeface="Calibri"/>
                <a:ea typeface="Calibri"/>
                <a:cs typeface="Calibri"/>
                <a:sym typeface="Calibri"/>
              </a:rPr>
            </a:br>
            <a:endParaRPr sz="2800">
              <a:solidFill>
                <a:schemeClr val="lt1"/>
              </a:solidFill>
              <a:latin typeface="Calibri"/>
              <a:ea typeface="Calibri"/>
              <a:cs typeface="Calibri"/>
              <a:sym typeface="Calibri"/>
            </a:endParaRPr>
          </a:p>
        </p:txBody>
      </p:sp>
      <p:sp>
        <p:nvSpPr>
          <p:cNvPr id="301" name="Google Shape;301;p19"/>
          <p:cNvSpPr txBox="1"/>
          <p:nvPr/>
        </p:nvSpPr>
        <p:spPr>
          <a:xfrm>
            <a:off x="509451" y="1685441"/>
            <a:ext cx="11033943"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chemeClr val="lt1"/>
                </a:solidFill>
                <a:latin typeface="Calibri"/>
                <a:ea typeface="Calibri"/>
                <a:cs typeface="Calibri"/>
                <a:sym typeface="Calibri"/>
              </a:rPr>
              <a:t>En caso de muerte accidental se debe presentar, además:</a:t>
            </a:r>
            <a:endParaRPr/>
          </a:p>
          <a:p>
            <a:pPr indent="0" lvl="0" marL="0" marR="0" rtl="0" algn="l">
              <a:spcBef>
                <a:spcPts val="0"/>
              </a:spcBef>
              <a:spcAft>
                <a:spcPts val="0"/>
              </a:spcAft>
              <a:buNone/>
            </a:pPr>
            <a:r>
              <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•Documentos legales emitidos por la autoridad competente que acrediten la forma en que ocurrió el accidente.</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•Original y una copia del acta de levantamiento del cadáver emitido por la autoridad competente.</a:t>
            </a:r>
            <a:br>
              <a:rPr b="0"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•Fotocopia completa de la sumaria extendida por la autoridad judicial competente, que contenga la descripción de los hechos y las pruebas del laboratorio forense sobre alcohol (OH) y tóxicos en la sangre.</a:t>
            </a:r>
            <a:br>
              <a:rPr b="0"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•Fotocopia completa de la sumaria extendida por la autoridad judicial competente, que contenga la descripción de los hechos y las pruebas del laboratorio forense sobre alcohol (OH) y tóxicos en la sangre.</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lang="es-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95" name="Google Shape;95;p2"/>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6" name="Google Shape;96;p2"/>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97" name="Google Shape;97;p2"/>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pic>
        <p:nvPicPr>
          <p:cNvPr descr="https://lh4.googleusercontent.com/o6jxEiwJ0hyYtMRS-0E_CPbYjI8tQlwKERXEFph9NDLEZH9y1oBmDPTK1kNCr82t7wlD1A_NwxY02HjXuGNB0WkUdQt6NJBC2d7uuWy16xFImkzCOyjRtjbaCUuXFWzdTPuqA0v4tYnLQ2dFHn6MXc3OkQ=nw" id="98" name="Google Shape;98;p2"/>
          <p:cNvPicPr preferRelativeResize="0"/>
          <p:nvPr/>
        </p:nvPicPr>
        <p:blipFill rotWithShape="1">
          <a:blip r:embed="rId5">
            <a:alphaModFix/>
          </a:blip>
          <a:srcRect b="0" l="0" r="0" t="0"/>
          <a:stretch/>
        </p:blipFill>
        <p:spPr>
          <a:xfrm>
            <a:off x="-1" y="-3"/>
            <a:ext cx="8216538" cy="7163003"/>
          </a:xfrm>
          <a:prstGeom prst="rect">
            <a:avLst/>
          </a:prstGeom>
          <a:noFill/>
          <a:ln>
            <a:noFill/>
          </a:ln>
        </p:spPr>
      </p:pic>
      <p:sp>
        <p:nvSpPr>
          <p:cNvPr id="99" name="Google Shape;99;p2"/>
          <p:cNvSpPr txBox="1"/>
          <p:nvPr/>
        </p:nvSpPr>
        <p:spPr>
          <a:xfrm>
            <a:off x="9026434" y="2207623"/>
            <a:ext cx="2516960" cy="212365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ES" sz="2400" u="none" cap="none" strike="noStrike">
                <a:solidFill>
                  <a:schemeClr val="lt1"/>
                </a:solidFill>
                <a:latin typeface="Calibri"/>
                <a:ea typeface="Calibri"/>
                <a:cs typeface="Calibri"/>
                <a:sym typeface="Calibri"/>
              </a:rPr>
              <a:t>PÓLIZA AUTOMÓVIL AUTOEXPEDIBLE MULTIMONEDA</a:t>
            </a:r>
            <a:endParaRPr b="1" i="0" sz="2400" u="none" cap="none" strike="noStrike">
              <a:solidFill>
                <a:schemeClr val="lt1"/>
              </a:solidFill>
              <a:latin typeface="Calibri"/>
              <a:ea typeface="Calibri"/>
              <a:cs typeface="Calibri"/>
              <a:sym typeface="Calibri"/>
            </a:endParaRPr>
          </a:p>
          <a:p>
            <a:pPr indent="0" lvl="0" marL="0" marR="0" rtl="0" algn="l">
              <a:spcBef>
                <a:spcPts val="0"/>
              </a:spcBef>
              <a:spcAft>
                <a:spcPts val="0"/>
              </a:spcAft>
              <a:buNone/>
            </a:pPr>
            <a:br>
              <a:rPr b="0" i="0" lang="es-ES" sz="1800" u="none" cap="none" strike="noStrike">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20"/>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307" name="Google Shape;307;p20"/>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08" name="Google Shape;308;p20"/>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309" name="Google Shape;309;p20"/>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310" name="Google Shape;310;p20"/>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311" name="Google Shape;311;p20"/>
          <p:cNvSpPr txBox="1"/>
          <p:nvPr/>
        </p:nvSpPr>
        <p:spPr>
          <a:xfrm>
            <a:off x="352697" y="300446"/>
            <a:ext cx="5447212"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lt1"/>
                </a:solidFill>
                <a:latin typeface="Calibri"/>
                <a:ea typeface="Calibri"/>
                <a:cs typeface="Calibri"/>
                <a:sym typeface="Calibri"/>
              </a:rPr>
              <a:t>ATENCIÓN DE RECLAMOS</a:t>
            </a:r>
            <a:endParaRPr/>
          </a:p>
          <a:p>
            <a:pPr indent="0" lvl="0" marL="0" marR="0" rtl="0" algn="l">
              <a:spcBef>
                <a:spcPts val="0"/>
              </a:spcBef>
              <a:spcAft>
                <a:spcPts val="0"/>
              </a:spcAft>
              <a:buNone/>
            </a:pPr>
            <a:br>
              <a:rPr lang="es-ES" sz="2800">
                <a:solidFill>
                  <a:schemeClr val="dk1"/>
                </a:solidFill>
                <a:latin typeface="Calibri"/>
                <a:ea typeface="Calibri"/>
                <a:cs typeface="Calibri"/>
                <a:sym typeface="Calibri"/>
              </a:rPr>
            </a:br>
            <a:endParaRPr sz="2800">
              <a:solidFill>
                <a:schemeClr val="lt1"/>
              </a:solidFill>
              <a:latin typeface="Calibri"/>
              <a:ea typeface="Calibri"/>
              <a:cs typeface="Calibri"/>
              <a:sym typeface="Calibri"/>
            </a:endParaRPr>
          </a:p>
        </p:txBody>
      </p:sp>
      <p:sp>
        <p:nvSpPr>
          <p:cNvPr id="312" name="Google Shape;312;p20"/>
          <p:cNvSpPr txBox="1"/>
          <p:nvPr/>
        </p:nvSpPr>
        <p:spPr>
          <a:xfrm>
            <a:off x="352697" y="1489166"/>
            <a:ext cx="10162903"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chemeClr val="lt1"/>
                </a:solidFill>
                <a:latin typeface="Calibri"/>
                <a:ea typeface="Calibri"/>
                <a:cs typeface="Calibri"/>
                <a:sym typeface="Calibri"/>
              </a:rPr>
              <a:t>En caso de beneficiarios menores de edad debe presentarse:</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b="0"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•Constancia de nacimiento de los beneficiarios menores de edad.</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b="0"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•Si el beneficiario es menor de edad, se debe aportar la fotocopia de la cédula de identidad de los tutores, albaceas, representantes de herederos u otros cargos similares. </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lang="es-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21"/>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318" name="Google Shape;318;p21"/>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19" name="Google Shape;319;p21"/>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320" name="Google Shape;320;p21"/>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321" name="Google Shape;321;p21"/>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322" name="Google Shape;322;p21"/>
          <p:cNvSpPr txBox="1"/>
          <p:nvPr/>
        </p:nvSpPr>
        <p:spPr>
          <a:xfrm>
            <a:off x="352697" y="300446"/>
            <a:ext cx="544721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lt1"/>
                </a:solidFill>
                <a:latin typeface="Calibri"/>
                <a:ea typeface="Calibri"/>
                <a:cs typeface="Calibri"/>
                <a:sym typeface="Calibri"/>
              </a:rPr>
              <a:t>ATENCIÓN DE RECLAMOS</a:t>
            </a:r>
            <a:endParaRPr b="1" sz="2800">
              <a:solidFill>
                <a:schemeClr val="lt1"/>
              </a:solidFill>
              <a:latin typeface="Calibri"/>
              <a:ea typeface="Calibri"/>
              <a:cs typeface="Calibri"/>
              <a:sym typeface="Calibri"/>
            </a:endParaRPr>
          </a:p>
        </p:txBody>
      </p:sp>
      <p:sp>
        <p:nvSpPr>
          <p:cNvPr id="323" name="Google Shape;323;p21"/>
          <p:cNvSpPr txBox="1"/>
          <p:nvPr/>
        </p:nvSpPr>
        <p:spPr>
          <a:xfrm>
            <a:off x="548640" y="1358537"/>
            <a:ext cx="10084526" cy="53553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chemeClr val="lt1"/>
                </a:solidFill>
                <a:latin typeface="Calibri"/>
                <a:ea typeface="Calibri"/>
                <a:cs typeface="Calibri"/>
                <a:sym typeface="Calibri"/>
              </a:rPr>
              <a:t>En caso de reclamos por la cobertura de Gastos Funerarios deben presentarse:</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b="0"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•Las facturas originales correspondientes a tales gastos y se reintegrará a la persona que haya pagado el funeral, siempre y cuando la muerte del asegurado se encuentre cubierta por la póliza. </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b="0"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•Documentos emitidos en el extranjero: En caso de presentarse documentos emitidos en el extranjero, éstos deben estar legalizados por las Autoridades consulares correspondientes.</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b="0"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•Pruebas adicionales del siniestro. Si no se logra demostrar fehacientemente que lo ocurrido constituye un evento amparado por el seguro, SEGUROS LAFISE podrá solicitar que se aporten otras pruebas documentales, testimoniales o de otro tipo, siempre que tal solicitud sea motivada y razonada.</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b="0"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•Falta de aviso de siniestro e incumplimiento en la presentación de requisitos. En caso de que no se realice el aviso de siniestro y/o facilite los documentos mínimos requeridos en la notificación de este, estando en capacidad y posibilidad de hacerlo, afectando de manera significativa el proceso de constatar la o las circunstancias relacionadas con las causas del siniestro, SEGUROS LAFISE podrá liberarse de su obligación de indemnizar, o bien, reducir la cuantía de la indemnización según corresponda.</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lang="es-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id="328" name="Google Shape;328;p22"/>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329" name="Google Shape;329;p22"/>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30" name="Google Shape;330;p22"/>
          <p:cNvSpPr txBox="1"/>
          <p:nvPr/>
        </p:nvSpPr>
        <p:spPr>
          <a:xfrm>
            <a:off x="8569235" y="2750503"/>
            <a:ext cx="331796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400">
                <a:solidFill>
                  <a:schemeClr val="lt1"/>
                </a:solidFill>
                <a:latin typeface="Calibri"/>
                <a:ea typeface="Calibri"/>
                <a:cs typeface="Calibri"/>
                <a:sym typeface="Calibri"/>
              </a:rPr>
              <a:t>PÓLIZA AUTOEXPEDIBLE CONTENIDO SEGURO </a:t>
            </a:r>
            <a:endParaRPr/>
          </a:p>
        </p:txBody>
      </p:sp>
      <p:pic>
        <p:nvPicPr>
          <p:cNvPr descr="https://lh3.googleusercontent.com/iK9aS7zNXouGqUhDzVqldZ8AXHkY5eObbkqGS2yCiMZOASZi-viimvWU9vbrY19tt-giWXlvmnqGEggftlOA2uKiBPB9YdjcTRxnHTt3Mr4VdVwdV1KVDy-qivszPB-Up_ztFTtA0-sPCvB8k8Wt7YrBaw=nw" id="331" name="Google Shape;331;p22"/>
          <p:cNvPicPr preferRelativeResize="0"/>
          <p:nvPr/>
        </p:nvPicPr>
        <p:blipFill rotWithShape="1">
          <a:blip r:embed="rId4">
            <a:alphaModFix/>
          </a:blip>
          <a:srcRect b="0" l="0" r="0" t="0"/>
          <a:stretch/>
        </p:blipFill>
        <p:spPr>
          <a:xfrm>
            <a:off x="-1" y="0"/>
            <a:ext cx="8569236" cy="71630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id="336" name="Google Shape;336;p23"/>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337" name="Google Shape;337;p23"/>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38" name="Google Shape;338;p23"/>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339" name="Google Shape;339;p23"/>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340" name="Google Shape;340;p23"/>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341" name="Google Shape;341;p23"/>
          <p:cNvSpPr txBox="1"/>
          <p:nvPr/>
        </p:nvSpPr>
        <p:spPr>
          <a:xfrm>
            <a:off x="352697" y="300446"/>
            <a:ext cx="544721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lt1"/>
                </a:solidFill>
                <a:latin typeface="Calibri"/>
                <a:ea typeface="Calibri"/>
                <a:cs typeface="Calibri"/>
                <a:sym typeface="Calibri"/>
              </a:rPr>
              <a:t>COBERTURAS</a:t>
            </a:r>
            <a:endParaRPr sz="2800">
              <a:solidFill>
                <a:schemeClr val="lt1"/>
              </a:solidFill>
              <a:latin typeface="Calibri"/>
              <a:ea typeface="Calibri"/>
              <a:cs typeface="Calibri"/>
              <a:sym typeface="Calibri"/>
            </a:endParaRPr>
          </a:p>
        </p:txBody>
      </p:sp>
      <p:sp>
        <p:nvSpPr>
          <p:cNvPr id="342" name="Google Shape;342;p23"/>
          <p:cNvSpPr txBox="1"/>
          <p:nvPr/>
        </p:nvSpPr>
        <p:spPr>
          <a:xfrm>
            <a:off x="496389" y="1240971"/>
            <a:ext cx="9474705"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lt1"/>
                </a:solidFill>
                <a:latin typeface="Calibri"/>
                <a:ea typeface="Calibri"/>
                <a:cs typeface="Calibri"/>
                <a:sym typeface="Calibri"/>
              </a:rPr>
              <a:t>Cobertura A. Daño Directo a los Bienes de Contenido.</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Cobertura B. Riesgos de la Naturaleza Catastrófica.</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Cobertura C. Asistencia-Opcional (Seleccionar plan).  </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lang="es-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343" name="Google Shape;343;p23"/>
          <p:cNvSpPr txBox="1"/>
          <p:nvPr/>
        </p:nvSpPr>
        <p:spPr>
          <a:xfrm>
            <a:off x="352697" y="2727842"/>
            <a:ext cx="544721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lt1"/>
                </a:solidFill>
                <a:latin typeface="Calibri"/>
                <a:ea typeface="Calibri"/>
                <a:cs typeface="Calibri"/>
                <a:sym typeface="Calibri"/>
              </a:rPr>
              <a:t>DEDUCIBLE</a:t>
            </a:r>
            <a:endParaRPr sz="2800">
              <a:solidFill>
                <a:schemeClr val="lt1"/>
              </a:solidFill>
              <a:latin typeface="Calibri"/>
              <a:ea typeface="Calibri"/>
              <a:cs typeface="Calibri"/>
              <a:sym typeface="Calibri"/>
            </a:endParaRPr>
          </a:p>
        </p:txBody>
      </p:sp>
      <p:sp>
        <p:nvSpPr>
          <p:cNvPr id="344" name="Google Shape;344;p23"/>
          <p:cNvSpPr txBox="1"/>
          <p:nvPr/>
        </p:nvSpPr>
        <p:spPr>
          <a:xfrm>
            <a:off x="365762" y="3914536"/>
            <a:ext cx="947470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lt1"/>
                </a:solidFill>
                <a:latin typeface="Calibri"/>
                <a:ea typeface="Calibri"/>
                <a:cs typeface="Calibri"/>
                <a:sym typeface="Calibri"/>
              </a:rPr>
              <a:t>20% sobre la pérdida por evento. </a:t>
            </a:r>
            <a:br>
              <a:rPr lang="es-ES" sz="1800">
                <a:solidFill>
                  <a:schemeClr val="lt1"/>
                </a:solidFill>
                <a:latin typeface="Calibri"/>
                <a:ea typeface="Calibri"/>
                <a:cs typeface="Calibri"/>
                <a:sym typeface="Calibri"/>
              </a:rPr>
            </a:br>
            <a:endParaRPr sz="1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id="349" name="Google Shape;349;p24"/>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350" name="Google Shape;350;p24"/>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51" name="Google Shape;351;p24"/>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352" name="Google Shape;352;p24"/>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353" name="Google Shape;353;p24"/>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354" name="Google Shape;354;p24"/>
          <p:cNvSpPr txBox="1"/>
          <p:nvPr/>
        </p:nvSpPr>
        <p:spPr>
          <a:xfrm>
            <a:off x="496389" y="334458"/>
            <a:ext cx="89611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lt1"/>
                </a:solidFill>
                <a:latin typeface="Calibri"/>
                <a:ea typeface="Calibri"/>
                <a:cs typeface="Calibri"/>
                <a:sym typeface="Calibri"/>
              </a:rPr>
              <a:t>PROPIEDAD ASEGURABLE Y MONTOS POR ASEGURAR</a:t>
            </a:r>
            <a:endParaRPr b="1" sz="2800">
              <a:solidFill>
                <a:schemeClr val="lt1"/>
              </a:solidFill>
              <a:latin typeface="Calibri"/>
              <a:ea typeface="Calibri"/>
              <a:cs typeface="Calibri"/>
              <a:sym typeface="Calibri"/>
            </a:endParaRPr>
          </a:p>
        </p:txBody>
      </p:sp>
      <p:sp>
        <p:nvSpPr>
          <p:cNvPr id="355" name="Google Shape;355;p24"/>
          <p:cNvSpPr txBox="1"/>
          <p:nvPr/>
        </p:nvSpPr>
        <p:spPr>
          <a:xfrm>
            <a:off x="496389" y="1623023"/>
            <a:ext cx="9474705"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lt1"/>
                </a:solidFill>
                <a:latin typeface="Calibri"/>
                <a:ea typeface="Calibri"/>
                <a:cs typeface="Calibri"/>
                <a:sym typeface="Calibri"/>
              </a:rPr>
              <a:t>Los límites máximos a elegir por el asegurado serán los siguientes:</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b="0"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         ¢5.000.000. o $7.300.00</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b="0"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         ¢10.000.000. o $14.650.</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b="0"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         ¢15.000.000.  o $22.000.</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b="0"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         ¢20.000.000. o $29.300. </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lang="es-ES" sz="1800">
                <a:solidFill>
                  <a:schemeClr val="dk1"/>
                </a:solidFill>
                <a:latin typeface="Calibri"/>
                <a:ea typeface="Calibri"/>
                <a:cs typeface="Calibri"/>
                <a:sym typeface="Calibri"/>
              </a:rPr>
            </a:br>
            <a:r>
              <a:rPr lang="es-ES" sz="1800">
                <a:solidFill>
                  <a:schemeClr val="lt1"/>
                </a:solidFill>
                <a:latin typeface="Calibri"/>
                <a:ea typeface="Calibri"/>
                <a:cs typeface="Calibri"/>
                <a:sym typeface="Calibri"/>
              </a:rPr>
              <a:t> </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lang="es-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id="360" name="Google Shape;360;p26"/>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361" name="Google Shape;361;p26"/>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62" name="Google Shape;362;p26"/>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363" name="Google Shape;363;p26"/>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364" name="Google Shape;364;p26"/>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365" name="Google Shape;365;p26"/>
          <p:cNvSpPr txBox="1"/>
          <p:nvPr/>
        </p:nvSpPr>
        <p:spPr>
          <a:xfrm>
            <a:off x="352697" y="300446"/>
            <a:ext cx="8961120"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lt1"/>
                </a:solidFill>
                <a:latin typeface="Calibri"/>
                <a:ea typeface="Calibri"/>
                <a:cs typeface="Calibri"/>
                <a:sym typeface="Calibri"/>
              </a:rPr>
              <a:t>EXCLUSIONES BAJO LAS COBERTURAS A Y B</a:t>
            </a:r>
            <a:endParaRPr/>
          </a:p>
          <a:p>
            <a:pPr indent="0" lvl="0" marL="0" marR="0" rtl="0" algn="l">
              <a:spcBef>
                <a:spcPts val="0"/>
              </a:spcBef>
              <a:spcAft>
                <a:spcPts val="0"/>
              </a:spcAft>
              <a:buNone/>
            </a:pPr>
            <a:br>
              <a:rPr lang="es-ES" sz="2800">
                <a:solidFill>
                  <a:schemeClr val="dk1"/>
                </a:solidFill>
                <a:latin typeface="Calibri"/>
                <a:ea typeface="Calibri"/>
                <a:cs typeface="Calibri"/>
                <a:sym typeface="Calibri"/>
              </a:rPr>
            </a:br>
            <a:endParaRPr b="1" sz="2800">
              <a:solidFill>
                <a:schemeClr val="lt1"/>
              </a:solidFill>
              <a:latin typeface="Calibri"/>
              <a:ea typeface="Calibri"/>
              <a:cs typeface="Calibri"/>
              <a:sym typeface="Calibri"/>
            </a:endParaRPr>
          </a:p>
          <a:p>
            <a:pPr indent="0" lvl="0" marL="0" marR="0" rtl="0" algn="l">
              <a:spcBef>
                <a:spcPts val="0"/>
              </a:spcBef>
              <a:spcAft>
                <a:spcPts val="0"/>
              </a:spcAft>
              <a:buNone/>
            </a:pPr>
            <a:br>
              <a:rPr lang="es-ES" sz="2800">
                <a:solidFill>
                  <a:schemeClr val="dk1"/>
                </a:solidFill>
                <a:latin typeface="Calibri"/>
                <a:ea typeface="Calibri"/>
                <a:cs typeface="Calibri"/>
                <a:sym typeface="Calibri"/>
              </a:rPr>
            </a:br>
            <a:endParaRPr sz="2800">
              <a:solidFill>
                <a:schemeClr val="lt1"/>
              </a:solidFill>
              <a:latin typeface="Calibri"/>
              <a:ea typeface="Calibri"/>
              <a:cs typeface="Calibri"/>
              <a:sym typeface="Calibri"/>
            </a:endParaRPr>
          </a:p>
        </p:txBody>
      </p:sp>
      <p:sp>
        <p:nvSpPr>
          <p:cNvPr id="366" name="Google Shape;366;p26"/>
          <p:cNvSpPr txBox="1"/>
          <p:nvPr/>
        </p:nvSpPr>
        <p:spPr>
          <a:xfrm>
            <a:off x="548640" y="1384663"/>
            <a:ext cx="9422454" cy="4524315"/>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1800"/>
              <a:buFont typeface="Arial"/>
              <a:buChar char="•"/>
            </a:pPr>
            <a:r>
              <a:rPr lang="es-ES" sz="1800">
                <a:solidFill>
                  <a:schemeClr val="lt1"/>
                </a:solidFill>
                <a:latin typeface="Calibri"/>
                <a:ea typeface="Calibri"/>
                <a:cs typeface="Calibri"/>
                <a:sym typeface="Calibri"/>
              </a:rPr>
              <a:t>Actos delictivos o el incumplimiento de la ley por parte del Tomador y/o Asegurado.</a:t>
            </a:r>
            <a:endParaRPr/>
          </a:p>
          <a:p>
            <a:pPr indent="-285750" lvl="0" marL="285750" marR="0" rtl="0" algn="just">
              <a:spcBef>
                <a:spcPts val="0"/>
              </a:spcBef>
              <a:spcAft>
                <a:spcPts val="0"/>
              </a:spcAft>
              <a:buClr>
                <a:schemeClr val="lt1"/>
              </a:buClr>
              <a:buSzPts val="1800"/>
              <a:buFont typeface="Arial"/>
              <a:buChar char="•"/>
            </a:pPr>
            <a:r>
              <a:rPr lang="es-ES" sz="1800">
                <a:solidFill>
                  <a:schemeClr val="lt1"/>
                </a:solidFill>
                <a:latin typeface="Calibri"/>
                <a:ea typeface="Calibri"/>
                <a:cs typeface="Calibri"/>
                <a:sym typeface="Calibri"/>
              </a:rPr>
              <a:t>Daños o pérdidas que se produzcan o sean agravados por acción u omisión premeditada, intencional o por culpa grave del Tomador y/o Asegurado.</a:t>
            </a:r>
            <a:endParaRPr/>
          </a:p>
          <a:p>
            <a:pPr indent="-285750" lvl="0" marL="285750" marR="0" rtl="0" algn="just">
              <a:spcBef>
                <a:spcPts val="0"/>
              </a:spcBef>
              <a:spcAft>
                <a:spcPts val="0"/>
              </a:spcAft>
              <a:buClr>
                <a:schemeClr val="lt1"/>
              </a:buClr>
              <a:buSzPts val="1800"/>
              <a:buFont typeface="Arial"/>
              <a:buChar char="•"/>
            </a:pPr>
            <a:r>
              <a:rPr lang="es-ES" sz="1800">
                <a:solidFill>
                  <a:schemeClr val="lt1"/>
                </a:solidFill>
                <a:latin typeface="Calibri"/>
                <a:ea typeface="Calibri"/>
                <a:cs typeface="Calibri"/>
                <a:sym typeface="Calibri"/>
              </a:rPr>
              <a:t>Pérdidas ocasionadas por hostilidades, acciones u operaciones militares o de guerra, invasión o actos de enemigo extranjero, (haya o no declaración o estado de guerra), o por guerra civil, revolución, sedición, insurrección, conspiración militar, terrorismo, sabotaje, daños maliciosos, usurpación de poder o por naturalización, expropiación, incautación, confiscación, requisa o detención por cualquier poder civil o militar, legítimo o usurpado o por cualquiera de los actos tipificados como delitos contra el orden público y la seguridad interior o exterior del Estado de conformidad con el Código Penal de la República de Costa Rica.</a:t>
            </a:r>
            <a:endParaRPr/>
          </a:p>
          <a:p>
            <a:pPr indent="-285750" lvl="0" marL="285750" marR="0" rtl="0" algn="just">
              <a:spcBef>
                <a:spcPts val="0"/>
              </a:spcBef>
              <a:spcAft>
                <a:spcPts val="0"/>
              </a:spcAft>
              <a:buClr>
                <a:schemeClr val="lt1"/>
              </a:buClr>
              <a:buSzPts val="1800"/>
              <a:buFont typeface="Arial"/>
              <a:buChar char="•"/>
            </a:pPr>
            <a:r>
              <a:rPr lang="es-ES" sz="1800">
                <a:solidFill>
                  <a:schemeClr val="lt1"/>
                </a:solidFill>
                <a:latin typeface="Calibri"/>
                <a:ea typeface="Calibri"/>
                <a:cs typeface="Calibri"/>
                <a:sym typeface="Calibri"/>
              </a:rPr>
              <a:t> Condiciones o situaciones preexistentes previas a la contratación del seguro que afecten el interés que se asegura.</a:t>
            </a:r>
            <a:endParaRPr/>
          </a:p>
          <a:p>
            <a:pPr indent="0" lvl="0" marL="0" marR="0" rtl="0" algn="just">
              <a:spcBef>
                <a:spcPts val="0"/>
              </a:spcBef>
              <a:spcAft>
                <a:spcPts val="0"/>
              </a:spcAft>
              <a:buNone/>
            </a:pPr>
            <a:r>
              <a:rPr lang="es-ES" sz="1800">
                <a:solidFill>
                  <a:schemeClr val="lt1"/>
                </a:solidFill>
                <a:latin typeface="Calibri"/>
                <a:ea typeface="Calibri"/>
                <a:cs typeface="Calibri"/>
                <a:sym typeface="Calibri"/>
              </a:rPr>
              <a:t> </a:t>
            </a:r>
            <a:endParaRPr b="0" sz="1800">
              <a:solidFill>
                <a:schemeClr val="lt1"/>
              </a:solidFill>
              <a:latin typeface="Calibri"/>
              <a:ea typeface="Calibri"/>
              <a:cs typeface="Calibri"/>
              <a:sym typeface="Calibri"/>
            </a:endParaRPr>
          </a:p>
          <a:p>
            <a:pPr indent="0" lvl="0" marL="0" marR="0" rtl="0" algn="just">
              <a:spcBef>
                <a:spcPts val="0"/>
              </a:spcBef>
              <a:spcAft>
                <a:spcPts val="0"/>
              </a:spcAft>
              <a:buNone/>
            </a:pPr>
            <a:r>
              <a:rPr lang="es-ES" sz="1800">
                <a:solidFill>
                  <a:schemeClr val="lt1"/>
                </a:solidFill>
                <a:latin typeface="Calibri"/>
                <a:ea typeface="Calibri"/>
                <a:cs typeface="Calibri"/>
                <a:sym typeface="Calibri"/>
              </a:rPr>
              <a:t>*La Cobertura de Asistencia- Opcional no tiene exclusiones específicas. </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lang="es-ES" sz="1800">
                <a:solidFill>
                  <a:schemeClr val="dk1"/>
                </a:solidFill>
                <a:latin typeface="Calibri"/>
                <a:ea typeface="Calibri"/>
                <a:cs typeface="Calibri"/>
                <a:sym typeface="Calibri"/>
              </a:rPr>
            </a:br>
            <a:endParaRPr sz="180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id="371" name="Google Shape;371;p27"/>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372" name="Google Shape;372;p27"/>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73" name="Google Shape;373;p27"/>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374" name="Google Shape;374;p27"/>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375" name="Google Shape;375;p27"/>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376" name="Google Shape;376;p27"/>
          <p:cNvSpPr txBox="1"/>
          <p:nvPr/>
        </p:nvSpPr>
        <p:spPr>
          <a:xfrm>
            <a:off x="352697" y="300446"/>
            <a:ext cx="5447212"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lt1"/>
                </a:solidFill>
                <a:latin typeface="Calibri"/>
                <a:ea typeface="Calibri"/>
                <a:cs typeface="Calibri"/>
                <a:sym typeface="Calibri"/>
              </a:rPr>
              <a:t>REQUISITOS DE ASEGURAMIENTO</a:t>
            </a:r>
            <a:endParaRPr/>
          </a:p>
          <a:p>
            <a:pPr indent="0" lvl="0" marL="0" marR="0" rtl="0" algn="l">
              <a:spcBef>
                <a:spcPts val="0"/>
              </a:spcBef>
              <a:spcAft>
                <a:spcPts val="0"/>
              </a:spcAft>
              <a:buNone/>
            </a:pPr>
            <a:br>
              <a:rPr lang="es-ES" sz="2800">
                <a:solidFill>
                  <a:schemeClr val="dk1"/>
                </a:solidFill>
                <a:latin typeface="Calibri"/>
                <a:ea typeface="Calibri"/>
                <a:cs typeface="Calibri"/>
                <a:sym typeface="Calibri"/>
              </a:rPr>
            </a:br>
            <a:endParaRPr sz="2800">
              <a:solidFill>
                <a:schemeClr val="lt1"/>
              </a:solidFill>
              <a:latin typeface="Calibri"/>
              <a:ea typeface="Calibri"/>
              <a:cs typeface="Calibri"/>
              <a:sym typeface="Calibri"/>
            </a:endParaRPr>
          </a:p>
        </p:txBody>
      </p:sp>
      <p:sp>
        <p:nvSpPr>
          <p:cNvPr id="377" name="Google Shape;377;p27"/>
          <p:cNvSpPr txBox="1"/>
          <p:nvPr/>
        </p:nvSpPr>
        <p:spPr>
          <a:xfrm>
            <a:off x="600901" y="1658972"/>
            <a:ext cx="6798300" cy="2232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000">
                <a:solidFill>
                  <a:schemeClr val="lt1"/>
                </a:solidFill>
                <a:latin typeface="Calibri"/>
                <a:ea typeface="Calibri"/>
                <a:cs typeface="Calibri"/>
                <a:sym typeface="Calibri"/>
              </a:rPr>
              <a:t>a) Solicitud.</a:t>
            </a:r>
            <a:endParaRPr sz="1600"/>
          </a:p>
          <a:p>
            <a:pPr indent="0" lvl="0" marL="0" marR="0" rtl="0" algn="l">
              <a:spcBef>
                <a:spcPts val="0"/>
              </a:spcBef>
              <a:spcAft>
                <a:spcPts val="0"/>
              </a:spcAft>
              <a:buNone/>
            </a:pPr>
            <a:br>
              <a:rPr b="0" lang="es-ES" sz="2000">
                <a:solidFill>
                  <a:schemeClr val="lt1"/>
                </a:solidFill>
                <a:latin typeface="Calibri"/>
                <a:ea typeface="Calibri"/>
                <a:cs typeface="Calibri"/>
                <a:sym typeface="Calibri"/>
              </a:rPr>
            </a:br>
            <a:r>
              <a:rPr b="0" lang="es-ES" sz="2000">
                <a:solidFill>
                  <a:schemeClr val="lt1"/>
                </a:solidFill>
                <a:latin typeface="Calibri"/>
                <a:ea typeface="Calibri"/>
                <a:cs typeface="Calibri"/>
                <a:sym typeface="Calibri"/>
              </a:rPr>
              <a:t>b) </a:t>
            </a:r>
            <a:r>
              <a:rPr lang="es-ES" sz="2000">
                <a:solidFill>
                  <a:schemeClr val="lt1"/>
                </a:solidFill>
                <a:latin typeface="Calibri"/>
                <a:ea typeface="Calibri"/>
                <a:cs typeface="Calibri"/>
                <a:sym typeface="Calibri"/>
              </a:rPr>
              <a:t>Identificaciones del asegurado y pagador en casos que sean diferentes.</a:t>
            </a:r>
            <a:endParaRPr sz="1600"/>
          </a:p>
          <a:p>
            <a:pPr indent="0" lvl="0" marL="0" marR="0" rtl="0" algn="l">
              <a:spcBef>
                <a:spcPts val="0"/>
              </a:spcBef>
              <a:spcAft>
                <a:spcPts val="0"/>
              </a:spcAft>
              <a:buNone/>
            </a:pPr>
            <a:br>
              <a:rPr b="0" lang="es-ES" sz="2100">
                <a:solidFill>
                  <a:schemeClr val="lt1"/>
                </a:solidFill>
                <a:latin typeface="Calibri"/>
                <a:ea typeface="Calibri"/>
                <a:cs typeface="Calibri"/>
                <a:sym typeface="Calibri"/>
              </a:rPr>
            </a:br>
            <a:r>
              <a:rPr b="0" lang="es-ES" sz="2000">
                <a:solidFill>
                  <a:schemeClr val="lt1"/>
                </a:solidFill>
                <a:latin typeface="Calibri"/>
                <a:ea typeface="Calibri"/>
                <a:cs typeface="Calibri"/>
                <a:sym typeface="Calibri"/>
              </a:rPr>
              <a:t>c) </a:t>
            </a:r>
            <a:r>
              <a:rPr lang="es-ES" sz="2000">
                <a:solidFill>
                  <a:schemeClr val="lt1"/>
                </a:solidFill>
                <a:latin typeface="Calibri"/>
                <a:ea typeface="Calibri"/>
                <a:cs typeface="Calibri"/>
                <a:sym typeface="Calibri"/>
              </a:rPr>
              <a:t>Consentimiento informado.</a:t>
            </a:r>
            <a:endParaRPr sz="1600"/>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pic>
        <p:nvPicPr>
          <p:cNvPr id="382" name="Google Shape;382;p28"/>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383" name="Google Shape;383;p28"/>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84" name="Google Shape;384;p28"/>
          <p:cNvSpPr txBox="1"/>
          <p:nvPr/>
        </p:nvSpPr>
        <p:spPr>
          <a:xfrm>
            <a:off x="8569235" y="2750503"/>
            <a:ext cx="331796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400">
                <a:solidFill>
                  <a:schemeClr val="lt1"/>
                </a:solidFill>
                <a:latin typeface="Calibri"/>
                <a:ea typeface="Calibri"/>
                <a:cs typeface="Calibri"/>
                <a:sym typeface="Calibri"/>
              </a:rPr>
              <a:t>PÓLIZA INCENDIO HOGAR AUTOEXPEDIBLE</a:t>
            </a:r>
            <a:endParaRPr b="1" sz="2400">
              <a:solidFill>
                <a:schemeClr val="lt1"/>
              </a:solidFill>
              <a:latin typeface="Calibri"/>
              <a:ea typeface="Calibri"/>
              <a:cs typeface="Calibri"/>
              <a:sym typeface="Calibri"/>
            </a:endParaRPr>
          </a:p>
        </p:txBody>
      </p:sp>
      <p:pic>
        <p:nvPicPr>
          <p:cNvPr descr="Free photo family moving and using boxes" id="385" name="Google Shape;385;p28"/>
          <p:cNvPicPr preferRelativeResize="0"/>
          <p:nvPr/>
        </p:nvPicPr>
        <p:blipFill rotWithShape="1">
          <a:blip r:embed="rId4">
            <a:alphaModFix/>
          </a:blip>
          <a:srcRect b="0" l="0" r="0" t="0"/>
          <a:stretch/>
        </p:blipFill>
        <p:spPr>
          <a:xfrm>
            <a:off x="-1" y="-1"/>
            <a:ext cx="8516567" cy="71630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pic>
        <p:nvPicPr>
          <p:cNvPr id="390" name="Google Shape;390;p29"/>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391" name="Google Shape;391;p29"/>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92" name="Google Shape;392;p29"/>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393" name="Google Shape;393;p29"/>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394" name="Google Shape;394;p29"/>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395" name="Google Shape;395;p29"/>
          <p:cNvSpPr txBox="1"/>
          <p:nvPr/>
        </p:nvSpPr>
        <p:spPr>
          <a:xfrm>
            <a:off x="352697" y="300446"/>
            <a:ext cx="544721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lt1"/>
                </a:solidFill>
                <a:latin typeface="Calibri"/>
                <a:ea typeface="Calibri"/>
                <a:cs typeface="Calibri"/>
                <a:sym typeface="Calibri"/>
              </a:rPr>
              <a:t>COBERTURAS</a:t>
            </a:r>
            <a:endParaRPr sz="2800">
              <a:solidFill>
                <a:schemeClr val="lt1"/>
              </a:solidFill>
              <a:latin typeface="Calibri"/>
              <a:ea typeface="Calibri"/>
              <a:cs typeface="Calibri"/>
              <a:sym typeface="Calibri"/>
            </a:endParaRPr>
          </a:p>
        </p:txBody>
      </p:sp>
      <p:sp>
        <p:nvSpPr>
          <p:cNvPr id="396" name="Google Shape;396;p29"/>
          <p:cNvSpPr txBox="1"/>
          <p:nvPr/>
        </p:nvSpPr>
        <p:spPr>
          <a:xfrm>
            <a:off x="352695" y="864056"/>
            <a:ext cx="1102288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chemeClr val="lt1"/>
                </a:solidFill>
                <a:latin typeface="Calibri"/>
                <a:ea typeface="Calibri"/>
                <a:cs typeface="Calibri"/>
                <a:sym typeface="Calibri"/>
              </a:rPr>
              <a:t>COBERTURA A – DAÑO DIRECTO A LA RESIDENCIA</a:t>
            </a:r>
            <a:endParaRPr/>
          </a:p>
          <a:p>
            <a:pPr indent="0" lvl="0" marL="0" marR="0" rtl="0" algn="l">
              <a:spcBef>
                <a:spcPts val="0"/>
              </a:spcBef>
              <a:spcAft>
                <a:spcPts val="0"/>
              </a:spcAft>
              <a:buNone/>
            </a:pPr>
            <a:r>
              <a:rPr b="1" lang="es-ES" sz="1800">
                <a:solidFill>
                  <a:schemeClr val="lt1"/>
                </a:solidFill>
                <a:latin typeface="Calibri"/>
                <a:ea typeface="Calibri"/>
                <a:cs typeface="Calibri"/>
                <a:sym typeface="Calibri"/>
              </a:rPr>
              <a:t>COBERTURA B - RIESGOS DE NATURALEZA CATASTRÓFICA.</a:t>
            </a:r>
            <a:endParaRPr/>
          </a:p>
          <a:p>
            <a:pPr indent="0" lvl="0" marL="0" marR="0" rtl="0" algn="l">
              <a:spcBef>
                <a:spcPts val="0"/>
              </a:spcBef>
              <a:spcAft>
                <a:spcPts val="0"/>
              </a:spcAft>
              <a:buNone/>
            </a:pPr>
            <a:r>
              <a:rPr b="1" lang="es-ES" sz="1800">
                <a:solidFill>
                  <a:schemeClr val="lt1"/>
                </a:solidFill>
                <a:latin typeface="Calibri"/>
                <a:ea typeface="Calibri"/>
                <a:cs typeface="Calibri"/>
                <a:sym typeface="Calibri"/>
              </a:rPr>
              <a:t>COBERTURA C. OPCIONAL- GASTOS MEDICOS POR ACCIDENTES PERSONALES. </a:t>
            </a:r>
            <a:endParaRPr sz="1800">
              <a:solidFill>
                <a:schemeClr val="lt1"/>
              </a:solidFill>
              <a:latin typeface="Calibri"/>
              <a:ea typeface="Calibri"/>
              <a:cs typeface="Calibri"/>
              <a:sym typeface="Calibri"/>
            </a:endParaRPr>
          </a:p>
        </p:txBody>
      </p:sp>
      <p:sp>
        <p:nvSpPr>
          <p:cNvPr id="397" name="Google Shape;397;p29"/>
          <p:cNvSpPr txBox="1"/>
          <p:nvPr/>
        </p:nvSpPr>
        <p:spPr>
          <a:xfrm>
            <a:off x="352695" y="2004972"/>
            <a:ext cx="544721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lt1"/>
                </a:solidFill>
                <a:latin typeface="Calibri"/>
                <a:ea typeface="Calibri"/>
                <a:cs typeface="Calibri"/>
                <a:sym typeface="Calibri"/>
              </a:rPr>
              <a:t>DEDUCIBLES</a:t>
            </a:r>
            <a:endParaRPr sz="2800">
              <a:solidFill>
                <a:schemeClr val="lt1"/>
              </a:solidFill>
              <a:latin typeface="Calibri"/>
              <a:ea typeface="Calibri"/>
              <a:cs typeface="Calibri"/>
              <a:sym typeface="Calibri"/>
            </a:endParaRPr>
          </a:p>
        </p:txBody>
      </p:sp>
      <p:sp>
        <p:nvSpPr>
          <p:cNvPr id="398" name="Google Shape;398;p29"/>
          <p:cNvSpPr txBox="1"/>
          <p:nvPr/>
        </p:nvSpPr>
        <p:spPr>
          <a:xfrm>
            <a:off x="352696" y="2588129"/>
            <a:ext cx="11839304" cy="369331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800">
                <a:solidFill>
                  <a:schemeClr val="lt1"/>
                </a:solidFill>
                <a:latin typeface="Calibri"/>
                <a:ea typeface="Calibri"/>
                <a:cs typeface="Calibri"/>
                <a:sym typeface="Calibri"/>
              </a:rPr>
              <a:t>COBERTURA A – DAÑO DIRECTO A LA RESIDENCIA: </a:t>
            </a:r>
            <a:endParaRPr/>
          </a:p>
          <a:p>
            <a:pPr indent="0" lvl="0" marL="0" marR="0" rtl="0" algn="just">
              <a:spcBef>
                <a:spcPts val="0"/>
              </a:spcBef>
              <a:spcAft>
                <a:spcPts val="0"/>
              </a:spcAft>
              <a:buNone/>
            </a:pPr>
            <a:r>
              <a:rPr b="1" lang="es-ES" sz="1800">
                <a:solidFill>
                  <a:schemeClr val="lt1"/>
                </a:solidFill>
                <a:latin typeface="Calibri"/>
                <a:ea typeface="Calibri"/>
                <a:cs typeface="Calibri"/>
                <a:sym typeface="Calibri"/>
              </a:rPr>
              <a:t>a.- Incendio: </a:t>
            </a:r>
            <a:r>
              <a:rPr lang="es-ES" sz="1800">
                <a:solidFill>
                  <a:schemeClr val="lt1"/>
                </a:solidFill>
                <a:latin typeface="Calibri"/>
                <a:ea typeface="Calibri"/>
                <a:cs typeface="Calibri"/>
                <a:sym typeface="Calibri"/>
              </a:rPr>
              <a:t>No aplica deducible</a:t>
            </a:r>
            <a:endParaRPr sz="1800">
              <a:solidFill>
                <a:schemeClr val="lt1"/>
              </a:solidFill>
              <a:latin typeface="Calibri"/>
              <a:ea typeface="Calibri"/>
              <a:cs typeface="Calibri"/>
              <a:sym typeface="Calibri"/>
            </a:endParaRPr>
          </a:p>
          <a:p>
            <a:pPr indent="0" lvl="0" marL="0" marR="0" rtl="0" algn="just">
              <a:spcBef>
                <a:spcPts val="0"/>
              </a:spcBef>
              <a:spcAft>
                <a:spcPts val="0"/>
              </a:spcAft>
              <a:buNone/>
            </a:pPr>
            <a:r>
              <a:rPr b="1" lang="es-ES" sz="1800">
                <a:solidFill>
                  <a:schemeClr val="lt1"/>
                </a:solidFill>
                <a:latin typeface="Calibri"/>
                <a:ea typeface="Calibri"/>
                <a:cs typeface="Calibri"/>
                <a:sym typeface="Calibri"/>
              </a:rPr>
              <a:t>b.- Deducible del 20% de la pérdida por evento será aplicable para las siguientes coberturas:</a:t>
            </a:r>
            <a:endParaRPr sz="1800">
              <a:solidFill>
                <a:schemeClr val="lt1"/>
              </a:solidFill>
              <a:latin typeface="Calibri"/>
              <a:ea typeface="Calibri"/>
              <a:cs typeface="Calibri"/>
              <a:sym typeface="Calibri"/>
            </a:endParaRPr>
          </a:p>
          <a:p>
            <a:pPr indent="0" lvl="0" marL="0" marR="0" rtl="0" algn="just">
              <a:spcBef>
                <a:spcPts val="0"/>
              </a:spcBef>
              <a:spcAft>
                <a:spcPts val="0"/>
              </a:spcAft>
              <a:buNone/>
            </a:pPr>
            <a:r>
              <a:rPr lang="es-ES" sz="1800">
                <a:solidFill>
                  <a:schemeClr val="lt1"/>
                </a:solidFill>
                <a:latin typeface="Calibri"/>
                <a:ea typeface="Calibri"/>
                <a:cs typeface="Calibri"/>
                <a:sym typeface="Calibri"/>
              </a:rPr>
              <a:t>Motín, huelga, paro legal, conmoción civil, daño vandálico, y el incendio derivado.</a:t>
            </a:r>
            <a:endParaRPr sz="1800">
              <a:solidFill>
                <a:schemeClr val="lt1"/>
              </a:solidFill>
              <a:latin typeface="Calibri"/>
              <a:ea typeface="Calibri"/>
              <a:cs typeface="Calibri"/>
              <a:sym typeface="Calibri"/>
            </a:endParaRPr>
          </a:p>
          <a:p>
            <a:pPr indent="0" lvl="0" marL="0" marR="0" rtl="0" algn="just">
              <a:spcBef>
                <a:spcPts val="0"/>
              </a:spcBef>
              <a:spcAft>
                <a:spcPts val="0"/>
              </a:spcAft>
              <a:buNone/>
            </a:pPr>
            <a:r>
              <a:rPr lang="es-ES" sz="1800">
                <a:solidFill>
                  <a:schemeClr val="lt1"/>
                </a:solidFill>
                <a:latin typeface="Calibri"/>
                <a:ea typeface="Calibri"/>
                <a:cs typeface="Calibri"/>
                <a:sym typeface="Calibri"/>
              </a:rPr>
              <a:t>Explosión e implosión, y el incendio derivado, siempre y cuando no intervenga la energía atómica o nuclear. </a:t>
            </a:r>
            <a:endParaRPr sz="1800">
              <a:solidFill>
                <a:schemeClr val="lt1"/>
              </a:solidFill>
              <a:latin typeface="Calibri"/>
              <a:ea typeface="Calibri"/>
              <a:cs typeface="Calibri"/>
              <a:sym typeface="Calibri"/>
            </a:endParaRPr>
          </a:p>
          <a:p>
            <a:pPr indent="0" lvl="0" marL="0" marR="0" rtl="0" algn="just">
              <a:spcBef>
                <a:spcPts val="0"/>
              </a:spcBef>
              <a:spcAft>
                <a:spcPts val="0"/>
              </a:spcAft>
              <a:buNone/>
            </a:pPr>
            <a:r>
              <a:rPr lang="es-ES" sz="1800">
                <a:solidFill>
                  <a:schemeClr val="lt1"/>
                </a:solidFill>
                <a:latin typeface="Calibri"/>
                <a:ea typeface="Calibri"/>
                <a:cs typeface="Calibri"/>
                <a:sym typeface="Calibri"/>
              </a:rPr>
              <a:t>La irrupción del aire en recintos con presión inferior a la de la atmósfera, siempre y cuando no se trate de contaminación o daños por polvo o arena, sean o no traídos por el viento, así como daños ocasionados por la humedad ambiente.</a:t>
            </a:r>
            <a:endParaRPr sz="1800">
              <a:solidFill>
                <a:schemeClr val="lt1"/>
              </a:solidFill>
              <a:latin typeface="Calibri"/>
              <a:ea typeface="Calibri"/>
              <a:cs typeface="Calibri"/>
              <a:sym typeface="Calibri"/>
            </a:endParaRPr>
          </a:p>
          <a:p>
            <a:pPr indent="0" lvl="0" marL="0" marR="0" rtl="0" algn="just">
              <a:spcBef>
                <a:spcPts val="0"/>
              </a:spcBef>
              <a:spcAft>
                <a:spcPts val="0"/>
              </a:spcAft>
              <a:buNone/>
            </a:pPr>
            <a:r>
              <a:rPr lang="es-ES" sz="1800">
                <a:solidFill>
                  <a:schemeClr val="lt1"/>
                </a:solidFill>
                <a:latin typeface="Calibri"/>
                <a:ea typeface="Calibri"/>
                <a:cs typeface="Calibri"/>
                <a:sym typeface="Calibri"/>
              </a:rPr>
              <a:t>Lluvia y derrame, vientos huracanados, inundación y deslizamiento.</a:t>
            </a:r>
            <a:endParaRPr sz="1800">
              <a:solidFill>
                <a:schemeClr val="lt1"/>
              </a:solidFill>
              <a:latin typeface="Calibri"/>
              <a:ea typeface="Calibri"/>
              <a:cs typeface="Calibri"/>
              <a:sym typeface="Calibri"/>
            </a:endParaRPr>
          </a:p>
          <a:p>
            <a:pPr indent="0" lvl="0" marL="0" marR="0" rtl="0" algn="just">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just">
              <a:spcBef>
                <a:spcPts val="0"/>
              </a:spcBef>
              <a:spcAft>
                <a:spcPts val="0"/>
              </a:spcAft>
              <a:buNone/>
            </a:pPr>
            <a:r>
              <a:rPr b="1" lang="es-ES" sz="1800">
                <a:solidFill>
                  <a:schemeClr val="lt1"/>
                </a:solidFill>
                <a:latin typeface="Calibri"/>
                <a:ea typeface="Calibri"/>
                <a:cs typeface="Calibri"/>
                <a:sym typeface="Calibri"/>
              </a:rPr>
              <a:t>COBERTURA B - RIESGOS DE NATURALEZA CATASTRÓFICA: </a:t>
            </a:r>
            <a:r>
              <a:rPr lang="es-ES" sz="1800">
                <a:solidFill>
                  <a:schemeClr val="lt1"/>
                </a:solidFill>
                <a:latin typeface="Calibri"/>
                <a:ea typeface="Calibri"/>
                <a:cs typeface="Calibri"/>
                <a:sym typeface="Calibri"/>
              </a:rPr>
              <a:t>1% calculado sobre la suma total asegurada del rubro afectado la fecha del siniestro.</a:t>
            </a:r>
            <a:endParaRPr sz="1800">
              <a:solidFill>
                <a:schemeClr val="lt1"/>
              </a:solidFill>
              <a:latin typeface="Calibri"/>
              <a:ea typeface="Calibri"/>
              <a:cs typeface="Calibri"/>
              <a:sym typeface="Calibri"/>
            </a:endParaRPr>
          </a:p>
          <a:p>
            <a:pPr indent="0" lvl="0" marL="0" marR="0" rtl="0" algn="just">
              <a:spcBef>
                <a:spcPts val="0"/>
              </a:spcBef>
              <a:spcAft>
                <a:spcPts val="0"/>
              </a:spcAft>
              <a:buNone/>
            </a:pPr>
            <a:r>
              <a:rPr b="1" lang="es-ES" sz="1800">
                <a:solidFill>
                  <a:schemeClr val="lt1"/>
                </a:solidFill>
                <a:latin typeface="Calibri"/>
                <a:ea typeface="Calibri"/>
                <a:cs typeface="Calibri"/>
                <a:sym typeface="Calibri"/>
              </a:rPr>
              <a:t>COBERTURA C. OPCIONAL- GASTOS MEDICOS POR ACCIDENTES PERSONALES.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pic>
        <p:nvPicPr>
          <p:cNvPr id="403" name="Google Shape;403;p30"/>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404" name="Google Shape;404;p30"/>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05" name="Google Shape;405;p30"/>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406" name="Google Shape;406;p30"/>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407" name="Google Shape;407;p30"/>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408" name="Google Shape;408;p30"/>
          <p:cNvSpPr txBox="1"/>
          <p:nvPr/>
        </p:nvSpPr>
        <p:spPr>
          <a:xfrm>
            <a:off x="352697" y="300446"/>
            <a:ext cx="7563394"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lt1"/>
                </a:solidFill>
                <a:latin typeface="Calibri"/>
                <a:ea typeface="Calibri"/>
                <a:cs typeface="Calibri"/>
                <a:sym typeface="Calibri"/>
              </a:rPr>
              <a:t>CONDICIONES PARA EL ASEGURAMIENTO SUMA ASEGURADA. </a:t>
            </a:r>
            <a:br>
              <a:rPr b="1" lang="es-ES" sz="2800">
                <a:solidFill>
                  <a:schemeClr val="lt1"/>
                </a:solidFill>
                <a:latin typeface="Calibri"/>
                <a:ea typeface="Calibri"/>
                <a:cs typeface="Calibri"/>
                <a:sym typeface="Calibri"/>
              </a:rPr>
            </a:br>
            <a:endParaRPr b="1" sz="2800">
              <a:solidFill>
                <a:schemeClr val="lt1"/>
              </a:solidFill>
              <a:latin typeface="Calibri"/>
              <a:ea typeface="Calibri"/>
              <a:cs typeface="Calibri"/>
              <a:sym typeface="Calibri"/>
            </a:endParaRPr>
          </a:p>
        </p:txBody>
      </p:sp>
      <p:sp>
        <p:nvSpPr>
          <p:cNvPr id="409" name="Google Shape;409;p30"/>
          <p:cNvSpPr txBox="1"/>
          <p:nvPr/>
        </p:nvSpPr>
        <p:spPr>
          <a:xfrm>
            <a:off x="524691" y="1369421"/>
            <a:ext cx="11456126" cy="1754326"/>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1800"/>
              <a:buFont typeface="Arial"/>
              <a:buChar char="•"/>
            </a:pPr>
            <a:r>
              <a:rPr lang="es-ES" sz="1800">
                <a:solidFill>
                  <a:schemeClr val="lt1"/>
                </a:solidFill>
                <a:latin typeface="Calibri"/>
                <a:ea typeface="Calibri"/>
                <a:cs typeface="Calibri"/>
                <a:sym typeface="Calibri"/>
              </a:rPr>
              <a:t>Las residencias para asegurar deberán necesariamente que haberse construido conforme a normas, reglamentos, especificaciones, tipo y calidad de materiales que, para tales efectos, dicte la Cámara Costarricense de la Construcción; siendo los materiales de construcción, de contextura sólida, como:  piedra cantera, bloques de cemento, losetas prefabricadas de concreto, etc.</a:t>
            </a:r>
            <a:endParaRPr sz="18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1800"/>
              <a:buFont typeface="Arial"/>
              <a:buChar char="•"/>
            </a:pPr>
            <a:r>
              <a:rPr lang="es-ES" sz="1800">
                <a:solidFill>
                  <a:schemeClr val="lt1"/>
                </a:solidFill>
                <a:latin typeface="Calibri"/>
                <a:ea typeface="Calibri"/>
                <a:cs typeface="Calibri"/>
                <a:sym typeface="Calibri"/>
              </a:rPr>
              <a:t>El inmueble por asegurar deberá estar destinado a vivienda, o edificaciones habitacionales destinadas a residencia.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0" name="Google Shape;410;p30"/>
          <p:cNvSpPr txBox="1"/>
          <p:nvPr/>
        </p:nvSpPr>
        <p:spPr>
          <a:xfrm>
            <a:off x="352697" y="3458694"/>
            <a:ext cx="7563394"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lt1"/>
                </a:solidFill>
                <a:latin typeface="Calibri"/>
                <a:ea typeface="Calibri"/>
                <a:cs typeface="Calibri"/>
                <a:sym typeface="Calibri"/>
              </a:rPr>
              <a:t>SUMA ASEGURADA </a:t>
            </a:r>
            <a:br>
              <a:rPr b="1" lang="es-ES" sz="2800">
                <a:solidFill>
                  <a:schemeClr val="lt1"/>
                </a:solidFill>
                <a:latin typeface="Calibri"/>
                <a:ea typeface="Calibri"/>
                <a:cs typeface="Calibri"/>
                <a:sym typeface="Calibri"/>
              </a:rPr>
            </a:br>
            <a:endParaRPr b="1" sz="2800">
              <a:solidFill>
                <a:schemeClr val="lt1"/>
              </a:solidFill>
              <a:latin typeface="Calibri"/>
              <a:ea typeface="Calibri"/>
              <a:cs typeface="Calibri"/>
              <a:sym typeface="Calibri"/>
            </a:endParaRPr>
          </a:p>
        </p:txBody>
      </p:sp>
      <p:sp>
        <p:nvSpPr>
          <p:cNvPr id="411" name="Google Shape;411;p30"/>
          <p:cNvSpPr txBox="1"/>
          <p:nvPr/>
        </p:nvSpPr>
        <p:spPr>
          <a:xfrm>
            <a:off x="524691" y="4245429"/>
            <a:ext cx="1132332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lt1"/>
                </a:solidFill>
                <a:latin typeface="Calibri"/>
                <a:ea typeface="Calibri"/>
                <a:cs typeface="Calibri"/>
                <a:sym typeface="Calibri"/>
              </a:rPr>
              <a:t>La suma asegurada será la suma máxima que pagará </a:t>
            </a:r>
            <a:r>
              <a:rPr b="1" lang="es-ES" sz="1800">
                <a:solidFill>
                  <a:schemeClr val="lt1"/>
                </a:solidFill>
                <a:latin typeface="Calibri"/>
                <a:ea typeface="Calibri"/>
                <a:cs typeface="Calibri"/>
                <a:sym typeface="Calibri"/>
              </a:rPr>
              <a:t>SEGUROS LAFISE</a:t>
            </a:r>
            <a:r>
              <a:rPr lang="es-ES" sz="1800">
                <a:solidFill>
                  <a:schemeClr val="lt1"/>
                </a:solidFill>
                <a:latin typeface="Calibri"/>
                <a:ea typeface="Calibri"/>
                <a:cs typeface="Calibri"/>
                <a:sym typeface="Calibri"/>
              </a:rPr>
              <a:t> por concepto de siniestro (s) durante la vigencia de póliza para una o varias coberturas. El valor asegurado por ningún motivo podrá superar la suma de US</a:t>
            </a:r>
            <a:r>
              <a:rPr b="1" lang="es-ES" sz="1800">
                <a:solidFill>
                  <a:schemeClr val="lt1"/>
                </a:solidFill>
                <a:latin typeface="Calibri"/>
                <a:ea typeface="Calibri"/>
                <a:cs typeface="Calibri"/>
                <a:sym typeface="Calibri"/>
              </a:rPr>
              <a:t>$150.000,00 (Ciento cincuenta mil dólares netos) o ¢97.500.000.00. (noventa y siete millones quinientos mil colones netos).</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3"/>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105" name="Google Shape;105;p3"/>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 name="Google Shape;106;p3"/>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107" name="Google Shape;107;p3"/>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108" name="Google Shape;108;p3"/>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109" name="Google Shape;109;p3"/>
          <p:cNvSpPr txBox="1"/>
          <p:nvPr/>
        </p:nvSpPr>
        <p:spPr>
          <a:xfrm>
            <a:off x="352697" y="300446"/>
            <a:ext cx="544721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lt1"/>
                </a:solidFill>
                <a:latin typeface="Calibri"/>
                <a:ea typeface="Calibri"/>
                <a:cs typeface="Calibri"/>
                <a:sym typeface="Calibri"/>
              </a:rPr>
              <a:t>COBERTURAS</a:t>
            </a:r>
            <a:endParaRPr sz="2800">
              <a:solidFill>
                <a:schemeClr val="lt1"/>
              </a:solidFill>
              <a:latin typeface="Calibri"/>
              <a:ea typeface="Calibri"/>
              <a:cs typeface="Calibri"/>
              <a:sym typeface="Calibri"/>
            </a:endParaRPr>
          </a:p>
        </p:txBody>
      </p:sp>
      <p:graphicFrame>
        <p:nvGraphicFramePr>
          <p:cNvPr id="110" name="Google Shape;110;p3"/>
          <p:cNvGraphicFramePr/>
          <p:nvPr/>
        </p:nvGraphicFramePr>
        <p:xfrm>
          <a:off x="2084252" y="1671669"/>
          <a:ext cx="3000000" cy="3000000"/>
        </p:xfrm>
        <a:graphic>
          <a:graphicData uri="http://schemas.openxmlformats.org/drawingml/2006/table">
            <a:tbl>
              <a:tblPr bandRow="1" firstRow="1">
                <a:noFill/>
                <a:tableStyleId>{450F2769-F0D2-4ED6-ABFC-0082F2F28F87}</a:tableStyleId>
              </a:tblPr>
              <a:tblGrid>
                <a:gridCol w="4064000"/>
                <a:gridCol w="4064000"/>
              </a:tblGrid>
              <a:tr h="370850">
                <a:tc>
                  <a:txBody>
                    <a:bodyPr/>
                    <a:lstStyle/>
                    <a:p>
                      <a:pPr indent="0" lvl="0" marL="0" marR="0" rtl="0" algn="ctr">
                        <a:spcBef>
                          <a:spcPts val="0"/>
                        </a:spcBef>
                        <a:spcAft>
                          <a:spcPts val="0"/>
                        </a:spcAft>
                        <a:buNone/>
                      </a:pPr>
                      <a:r>
                        <a:rPr b="1" i="0" lang="es-ES" sz="1800" u="none" cap="none" strike="noStrike">
                          <a:solidFill>
                            <a:schemeClr val="lt1"/>
                          </a:solidFill>
                          <a:latin typeface="Calibri"/>
                          <a:ea typeface="Calibri"/>
                          <a:cs typeface="Calibri"/>
                          <a:sym typeface="Calibri"/>
                        </a:rPr>
                        <a:t>COBERTURAS</a:t>
                      </a:r>
                      <a:endParaRPr b="0" sz="1800" u="none" cap="none" strike="noStrike">
                        <a:solidFill>
                          <a:schemeClr val="lt1"/>
                        </a:solidFill>
                      </a:endParaRPr>
                    </a:p>
                  </a:txBody>
                  <a:tcPr marT="45725" marB="45725" marR="91450" marL="91450"/>
                </a:tc>
                <a:tc>
                  <a:txBody>
                    <a:bodyPr/>
                    <a:lstStyle/>
                    <a:p>
                      <a:pPr indent="0" lvl="0" marL="0" marR="0" rtl="0" algn="ctr">
                        <a:spcBef>
                          <a:spcPts val="0"/>
                        </a:spcBef>
                        <a:spcAft>
                          <a:spcPts val="0"/>
                        </a:spcAft>
                        <a:buNone/>
                      </a:pPr>
                      <a:r>
                        <a:rPr b="1" i="0" lang="es-ES" sz="1800" u="none" cap="none" strike="noStrike">
                          <a:solidFill>
                            <a:schemeClr val="lt1"/>
                          </a:solidFill>
                          <a:latin typeface="Calibri"/>
                          <a:ea typeface="Calibri"/>
                          <a:cs typeface="Calibri"/>
                          <a:sym typeface="Calibri"/>
                        </a:rPr>
                        <a:t>DEDUCIBLE</a:t>
                      </a:r>
                      <a:endParaRPr b="0" sz="1800" u="none" cap="none" strike="noStrike">
                        <a:solidFill>
                          <a:schemeClr val="lt1"/>
                        </a:solidFill>
                      </a:endParaRPr>
                    </a:p>
                  </a:txBody>
                  <a:tcPr marT="45725" marB="45725" marR="91450" marL="91450"/>
                </a:tc>
              </a:tr>
              <a:tr h="370850">
                <a:tc>
                  <a:txBody>
                    <a:bodyPr/>
                    <a:lstStyle/>
                    <a:p>
                      <a:pPr indent="0" lvl="0" marL="0" marR="0" rtl="0" algn="l">
                        <a:spcBef>
                          <a:spcPts val="0"/>
                        </a:spcBef>
                        <a:spcAft>
                          <a:spcPts val="0"/>
                        </a:spcAft>
                        <a:buNone/>
                      </a:pPr>
                      <a:r>
                        <a:rPr b="0" i="0" lang="es-ES" sz="1800" u="none" cap="none" strike="noStrike">
                          <a:solidFill>
                            <a:schemeClr val="lt1"/>
                          </a:solidFill>
                          <a:latin typeface="Calibri"/>
                          <a:ea typeface="Calibri"/>
                          <a:cs typeface="Calibri"/>
                          <a:sym typeface="Calibri"/>
                        </a:rPr>
                        <a:t>A - Responsabilidad civil extracontractual por lesión y/o muerte de terceras personas y/o daños a la propiedad de terceras personas.</a:t>
                      </a:r>
                      <a:endParaRPr sz="1800">
                        <a:solidFill>
                          <a:schemeClr val="lt1"/>
                        </a:solidFill>
                      </a:endParaRPr>
                    </a:p>
                  </a:txBody>
                  <a:tcPr marT="45725" marB="45725" marR="91450" marL="91450"/>
                </a:tc>
                <a:tc>
                  <a:txBody>
                    <a:bodyPr/>
                    <a:lstStyle/>
                    <a:p>
                      <a:pPr indent="0" lvl="0" marL="0" marR="0" rtl="0" algn="l">
                        <a:spcBef>
                          <a:spcPts val="0"/>
                        </a:spcBef>
                        <a:spcAft>
                          <a:spcPts val="0"/>
                        </a:spcAft>
                        <a:buNone/>
                      </a:pPr>
                      <a:r>
                        <a:rPr b="0" i="0" lang="es-ES" sz="1800" u="none" strike="noStrike">
                          <a:solidFill>
                            <a:schemeClr val="lt1"/>
                          </a:solidFill>
                          <a:latin typeface="Calibri"/>
                          <a:ea typeface="Calibri"/>
                          <a:cs typeface="Calibri"/>
                          <a:sym typeface="Calibri"/>
                        </a:rPr>
                        <a:t>Lesión o muerte de terceras personas:  No aplica.</a:t>
                      </a:r>
                      <a:endParaRPr b="0" sz="1800">
                        <a:solidFill>
                          <a:schemeClr val="lt1"/>
                        </a:solidFill>
                      </a:endParaRPr>
                    </a:p>
                    <a:p>
                      <a:pPr indent="0" lvl="0" marL="0" marR="0" rtl="0" algn="l">
                        <a:spcBef>
                          <a:spcPts val="0"/>
                        </a:spcBef>
                        <a:spcAft>
                          <a:spcPts val="0"/>
                        </a:spcAft>
                        <a:buNone/>
                      </a:pPr>
                      <a:r>
                        <a:rPr b="0" i="0" lang="es-ES" sz="1800" u="none" strike="noStrike">
                          <a:solidFill>
                            <a:schemeClr val="lt1"/>
                          </a:solidFill>
                          <a:latin typeface="Calibri"/>
                          <a:ea typeface="Calibri"/>
                          <a:cs typeface="Calibri"/>
                          <a:sym typeface="Calibri"/>
                        </a:rPr>
                        <a:t>Daños a la propiedad de terceros:  Aplicará un deducible de ¢200.000.00 o US$400.00 por evento. </a:t>
                      </a:r>
                      <a:endParaRPr b="0" sz="1800">
                        <a:solidFill>
                          <a:schemeClr val="lt1"/>
                        </a:solidFill>
                      </a:endParaRPr>
                    </a:p>
                  </a:txBody>
                  <a:tcPr marT="45725" marB="45725" marR="91450" marL="91450"/>
                </a:tc>
              </a:tr>
              <a:tr h="370850">
                <a:tc>
                  <a:txBody>
                    <a:bodyPr/>
                    <a:lstStyle/>
                    <a:p>
                      <a:pPr indent="0" lvl="0" marL="0" marR="0" rtl="0" algn="l">
                        <a:spcBef>
                          <a:spcPts val="0"/>
                        </a:spcBef>
                        <a:spcAft>
                          <a:spcPts val="0"/>
                        </a:spcAft>
                        <a:buNone/>
                      </a:pPr>
                      <a:r>
                        <a:rPr b="0" i="0" lang="es-ES" sz="1800" u="none" strike="noStrike">
                          <a:solidFill>
                            <a:schemeClr val="lt1"/>
                          </a:solidFill>
                          <a:latin typeface="Calibri"/>
                          <a:ea typeface="Calibri"/>
                          <a:cs typeface="Calibri"/>
                          <a:sym typeface="Calibri"/>
                        </a:rPr>
                        <a:t>B - Daño directo al vehículo asegurado.</a:t>
                      </a:r>
                      <a:endParaRPr sz="1800">
                        <a:solidFill>
                          <a:schemeClr val="lt1"/>
                        </a:solidFill>
                      </a:endParaRPr>
                    </a:p>
                  </a:txBody>
                  <a:tcPr marT="45725" marB="45725" marR="91450" marL="91450"/>
                </a:tc>
                <a:tc>
                  <a:txBody>
                    <a:bodyPr/>
                    <a:lstStyle/>
                    <a:p>
                      <a:pPr indent="0" lvl="0" marL="0" marR="0" rtl="0" algn="l">
                        <a:spcBef>
                          <a:spcPts val="0"/>
                        </a:spcBef>
                        <a:spcAft>
                          <a:spcPts val="0"/>
                        </a:spcAft>
                        <a:buNone/>
                      </a:pPr>
                      <a:r>
                        <a:rPr b="0" i="0" lang="es-ES" sz="1800" u="none" strike="noStrike">
                          <a:solidFill>
                            <a:schemeClr val="lt1"/>
                          </a:solidFill>
                          <a:latin typeface="Calibri"/>
                          <a:ea typeface="Calibri"/>
                          <a:cs typeface="Calibri"/>
                          <a:sym typeface="Calibri"/>
                        </a:rPr>
                        <a:t>Máximo por evento del 15% de la pérdida con un mínimo de ¢150.000.00 o de US$300.00.</a:t>
                      </a:r>
                      <a:endParaRPr sz="1800">
                        <a:solidFill>
                          <a:schemeClr val="lt1"/>
                        </a:solidFill>
                      </a:endParaRPr>
                    </a:p>
                  </a:txBody>
                  <a:tcPr marT="45725" marB="45725" marR="91450" marL="91450"/>
                </a:tc>
              </a:tr>
              <a:tr h="370850">
                <a:tc>
                  <a:txBody>
                    <a:bodyPr/>
                    <a:lstStyle/>
                    <a:p>
                      <a:pPr indent="0" lvl="0" marL="0" marR="0" rtl="0" algn="l">
                        <a:spcBef>
                          <a:spcPts val="0"/>
                        </a:spcBef>
                        <a:spcAft>
                          <a:spcPts val="0"/>
                        </a:spcAft>
                        <a:buNone/>
                      </a:pPr>
                      <a:r>
                        <a:rPr b="0" i="0" lang="es-ES" sz="1800" u="none" strike="noStrike">
                          <a:solidFill>
                            <a:schemeClr val="lt1"/>
                          </a:solidFill>
                          <a:latin typeface="Calibri"/>
                          <a:ea typeface="Calibri"/>
                          <a:cs typeface="Calibri"/>
                          <a:sym typeface="Calibri"/>
                        </a:rPr>
                        <a:t>C - Robo y/o Hurto Totales. *</a:t>
                      </a:r>
                      <a:endParaRPr sz="1800">
                        <a:solidFill>
                          <a:schemeClr val="lt1"/>
                        </a:solidFill>
                      </a:endParaRPr>
                    </a:p>
                  </a:txBody>
                  <a:tcPr marT="45725" marB="45725" marR="91450" marL="91450"/>
                </a:tc>
                <a:tc>
                  <a:txBody>
                    <a:bodyPr/>
                    <a:lstStyle/>
                    <a:p>
                      <a:pPr indent="0" lvl="0" marL="0" marR="0" rtl="0" algn="l">
                        <a:spcBef>
                          <a:spcPts val="0"/>
                        </a:spcBef>
                        <a:spcAft>
                          <a:spcPts val="0"/>
                        </a:spcAft>
                        <a:buNone/>
                      </a:pPr>
                      <a:r>
                        <a:rPr b="0" i="0" lang="es-ES" sz="1800" u="none" strike="noStrike">
                          <a:solidFill>
                            <a:schemeClr val="lt1"/>
                          </a:solidFill>
                          <a:latin typeface="Calibri"/>
                          <a:ea typeface="Calibri"/>
                          <a:cs typeface="Calibri"/>
                          <a:sym typeface="Calibri"/>
                        </a:rPr>
                        <a:t>Máximo por evento del 15% de la pérdida con un mínimo de ¢150.000.00 o de US$300.00.</a:t>
                      </a:r>
                      <a:endParaRPr sz="1800">
                        <a:solidFill>
                          <a:schemeClr val="lt1"/>
                        </a:solidFill>
                      </a:endParaRPr>
                    </a:p>
                  </a:txBody>
                  <a:tcPr marT="45725" marB="45725" marR="91450" marL="91450"/>
                </a:tc>
              </a:tr>
              <a:tr h="370850">
                <a:tc>
                  <a:txBody>
                    <a:bodyPr/>
                    <a:lstStyle/>
                    <a:p>
                      <a:pPr indent="0" lvl="0" marL="0" marR="0" rtl="0" algn="l">
                        <a:spcBef>
                          <a:spcPts val="0"/>
                        </a:spcBef>
                        <a:spcAft>
                          <a:spcPts val="0"/>
                        </a:spcAft>
                        <a:buNone/>
                      </a:pPr>
                      <a:r>
                        <a:rPr b="0" i="0" lang="es-ES" sz="1800" u="none" strike="noStrike">
                          <a:solidFill>
                            <a:schemeClr val="lt1"/>
                          </a:solidFill>
                          <a:latin typeface="Calibri"/>
                          <a:ea typeface="Calibri"/>
                          <a:cs typeface="Calibri"/>
                          <a:sym typeface="Calibri"/>
                        </a:rPr>
                        <a:t>D - Asistencia en Carretera.</a:t>
                      </a:r>
                      <a:endParaRPr sz="1800">
                        <a:solidFill>
                          <a:schemeClr val="lt1"/>
                        </a:solidFill>
                      </a:endParaRPr>
                    </a:p>
                  </a:txBody>
                  <a:tcPr marT="45725" marB="45725" marR="91450" marL="91450"/>
                </a:tc>
                <a:tc>
                  <a:txBody>
                    <a:bodyPr/>
                    <a:lstStyle/>
                    <a:p>
                      <a:pPr indent="0" lvl="0" marL="0" marR="0" rtl="0" algn="l">
                        <a:spcBef>
                          <a:spcPts val="0"/>
                        </a:spcBef>
                        <a:spcAft>
                          <a:spcPts val="0"/>
                        </a:spcAft>
                        <a:buNone/>
                      </a:pPr>
                      <a:r>
                        <a:rPr b="0" i="0" lang="es-ES" sz="1800" u="none" strike="noStrike">
                          <a:solidFill>
                            <a:schemeClr val="lt1"/>
                          </a:solidFill>
                          <a:latin typeface="Calibri"/>
                          <a:ea typeface="Calibri"/>
                          <a:cs typeface="Calibri"/>
                          <a:sym typeface="Calibri"/>
                        </a:rPr>
                        <a:t>No aplica.</a:t>
                      </a:r>
                      <a:endParaRPr sz="1800">
                        <a:solidFill>
                          <a:schemeClr val="lt1"/>
                        </a:solidFill>
                      </a:endParaRPr>
                    </a:p>
                  </a:txBody>
                  <a:tcPr marT="45725" marB="45725" marR="91450" marL="91450"/>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id="416" name="Google Shape;416;p31"/>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417" name="Google Shape;417;p31"/>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18" name="Google Shape;418;p31"/>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419" name="Google Shape;419;p31"/>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420" name="Google Shape;420;p31"/>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421" name="Google Shape;421;p31"/>
          <p:cNvSpPr txBox="1"/>
          <p:nvPr/>
        </p:nvSpPr>
        <p:spPr>
          <a:xfrm>
            <a:off x="352697" y="300446"/>
            <a:ext cx="9196252"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lt1"/>
                </a:solidFill>
                <a:latin typeface="Calibri"/>
                <a:ea typeface="Calibri"/>
                <a:cs typeface="Calibri"/>
                <a:sym typeface="Calibri"/>
              </a:rPr>
              <a:t>BIENES NO ASEGURABLES EN LAS COBERTURAS A Y B. </a:t>
            </a:r>
            <a:endParaRPr b="1" sz="2800">
              <a:solidFill>
                <a:schemeClr val="lt1"/>
              </a:solidFill>
              <a:latin typeface="Calibri"/>
              <a:ea typeface="Calibri"/>
              <a:cs typeface="Calibri"/>
              <a:sym typeface="Calibri"/>
            </a:endParaRPr>
          </a:p>
          <a:p>
            <a:pPr indent="0" lvl="0" marL="0" marR="0" rtl="0" algn="l">
              <a:spcBef>
                <a:spcPts val="0"/>
              </a:spcBef>
              <a:spcAft>
                <a:spcPts val="0"/>
              </a:spcAft>
              <a:buNone/>
            </a:pPr>
            <a:br>
              <a:rPr b="1" lang="es-ES" sz="2800">
                <a:solidFill>
                  <a:schemeClr val="lt1"/>
                </a:solidFill>
                <a:latin typeface="Calibri"/>
                <a:ea typeface="Calibri"/>
                <a:cs typeface="Calibri"/>
                <a:sym typeface="Calibri"/>
              </a:rPr>
            </a:br>
            <a:endParaRPr b="1" sz="2800">
              <a:solidFill>
                <a:schemeClr val="lt1"/>
              </a:solidFill>
              <a:latin typeface="Calibri"/>
              <a:ea typeface="Calibri"/>
              <a:cs typeface="Calibri"/>
              <a:sym typeface="Calibri"/>
            </a:endParaRPr>
          </a:p>
        </p:txBody>
      </p:sp>
      <p:sp>
        <p:nvSpPr>
          <p:cNvPr id="422" name="Google Shape;422;p31"/>
          <p:cNvSpPr txBox="1"/>
          <p:nvPr/>
        </p:nvSpPr>
        <p:spPr>
          <a:xfrm>
            <a:off x="496387" y="1481985"/>
            <a:ext cx="11194869"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b="1" lang="es-ES" sz="1800">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1800"/>
              <a:buFont typeface="Arial"/>
              <a:buChar char="•"/>
            </a:pPr>
            <a:r>
              <a:rPr b="1" lang="es-ES" sz="1800">
                <a:solidFill>
                  <a:schemeClr val="lt1"/>
                </a:solidFill>
                <a:latin typeface="Calibri"/>
                <a:ea typeface="Calibri"/>
                <a:cs typeface="Calibri"/>
                <a:sym typeface="Calibri"/>
              </a:rPr>
              <a:t>No serán aseguradas residencias que tengan colindancia con:</a:t>
            </a:r>
            <a:endParaRPr sz="1800">
              <a:solidFill>
                <a:schemeClr val="lt1"/>
              </a:solidFill>
              <a:latin typeface="Calibri"/>
              <a:ea typeface="Calibri"/>
              <a:cs typeface="Calibri"/>
              <a:sym typeface="Calibri"/>
            </a:endParaRPr>
          </a:p>
          <a:p>
            <a:pPr indent="0" lvl="0" marL="0" marR="0" rtl="0" algn="just">
              <a:spcBef>
                <a:spcPts val="0"/>
              </a:spcBef>
              <a:spcAft>
                <a:spcPts val="0"/>
              </a:spcAft>
              <a:buNone/>
            </a:pPr>
            <a:r>
              <a:rPr b="1" lang="es-ES" sz="1800">
                <a:solidFill>
                  <a:schemeClr val="lt1"/>
                </a:solidFill>
                <a:latin typeface="Calibri"/>
                <a:ea typeface="Calibri"/>
                <a:cs typeface="Calibri"/>
                <a:sym typeface="Calibri"/>
              </a:rPr>
              <a:t>Lotes baldíos.</a:t>
            </a:r>
            <a:endParaRPr sz="1800">
              <a:solidFill>
                <a:schemeClr val="lt1"/>
              </a:solidFill>
              <a:latin typeface="Calibri"/>
              <a:ea typeface="Calibri"/>
              <a:cs typeface="Calibri"/>
              <a:sym typeface="Calibri"/>
            </a:endParaRPr>
          </a:p>
          <a:p>
            <a:pPr indent="0" lvl="0" marL="0" marR="0" rtl="0" algn="just">
              <a:spcBef>
                <a:spcPts val="0"/>
              </a:spcBef>
              <a:spcAft>
                <a:spcPts val="0"/>
              </a:spcAft>
              <a:buNone/>
            </a:pPr>
            <a:r>
              <a:rPr b="1" lang="es-ES" sz="1800">
                <a:solidFill>
                  <a:schemeClr val="lt1"/>
                </a:solidFill>
                <a:latin typeface="Calibri"/>
                <a:ea typeface="Calibri"/>
                <a:cs typeface="Calibri"/>
                <a:sym typeface="Calibri"/>
              </a:rPr>
              <a:t>Ríos, lagunas, lagos, mar, a menos de 100 metros de distancia.</a:t>
            </a:r>
            <a:endParaRPr sz="1800">
              <a:solidFill>
                <a:schemeClr val="lt1"/>
              </a:solidFill>
              <a:latin typeface="Calibri"/>
              <a:ea typeface="Calibri"/>
              <a:cs typeface="Calibri"/>
              <a:sym typeface="Calibri"/>
            </a:endParaRPr>
          </a:p>
          <a:p>
            <a:pPr indent="0" lvl="0" marL="0" marR="0" rtl="0" algn="just">
              <a:spcBef>
                <a:spcPts val="0"/>
              </a:spcBef>
              <a:spcAft>
                <a:spcPts val="0"/>
              </a:spcAft>
              <a:buNone/>
            </a:pPr>
            <a:r>
              <a:rPr b="1" lang="es-ES" sz="1800">
                <a:solidFill>
                  <a:schemeClr val="lt1"/>
                </a:solidFill>
                <a:latin typeface="Calibri"/>
                <a:ea typeface="Calibri"/>
                <a:cs typeface="Calibri"/>
                <a:sym typeface="Calibri"/>
              </a:rPr>
              <a:t>Inmuebles que desarrollen actividades comerciales e industriales.</a:t>
            </a:r>
            <a:endParaRPr sz="1800">
              <a:solidFill>
                <a:schemeClr val="lt1"/>
              </a:solidFill>
              <a:latin typeface="Calibri"/>
              <a:ea typeface="Calibri"/>
              <a:cs typeface="Calibri"/>
              <a:sym typeface="Calibri"/>
            </a:endParaRPr>
          </a:p>
          <a:p>
            <a:pPr indent="0" lvl="0" marL="0" marR="0" rtl="0" algn="just">
              <a:spcBef>
                <a:spcPts val="0"/>
              </a:spcBef>
              <a:spcAft>
                <a:spcPts val="0"/>
              </a:spcAft>
              <a:buNone/>
            </a:pPr>
            <a:r>
              <a:rPr b="1" lang="es-ES" sz="1800">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1800"/>
              <a:buFont typeface="Arial"/>
              <a:buChar char="•"/>
            </a:pPr>
            <a:r>
              <a:rPr b="1" lang="es-ES" sz="1800">
                <a:solidFill>
                  <a:schemeClr val="lt1"/>
                </a:solidFill>
                <a:latin typeface="Calibri"/>
                <a:ea typeface="Calibri"/>
                <a:cs typeface="Calibri"/>
                <a:sym typeface="Calibri"/>
              </a:rPr>
              <a:t>Otras residencias no asegurables:</a:t>
            </a:r>
            <a:endParaRPr sz="1800">
              <a:solidFill>
                <a:schemeClr val="lt1"/>
              </a:solidFill>
              <a:latin typeface="Calibri"/>
              <a:ea typeface="Calibri"/>
              <a:cs typeface="Calibri"/>
              <a:sym typeface="Calibri"/>
            </a:endParaRPr>
          </a:p>
          <a:p>
            <a:pPr indent="0" lvl="0" marL="0" marR="0" rtl="0" algn="just">
              <a:spcBef>
                <a:spcPts val="0"/>
              </a:spcBef>
              <a:spcAft>
                <a:spcPts val="0"/>
              </a:spcAft>
              <a:buNone/>
            </a:pPr>
            <a:r>
              <a:rPr b="1" lang="es-ES" sz="1800">
                <a:solidFill>
                  <a:schemeClr val="lt1"/>
                </a:solidFill>
                <a:latin typeface="Calibri"/>
                <a:ea typeface="Calibri"/>
                <a:cs typeface="Calibri"/>
                <a:sym typeface="Calibri"/>
              </a:rPr>
              <a:t>Distancia a taludes menores a 10 metros</a:t>
            </a:r>
            <a:endParaRPr sz="1800">
              <a:solidFill>
                <a:schemeClr val="lt1"/>
              </a:solidFill>
              <a:latin typeface="Calibri"/>
              <a:ea typeface="Calibri"/>
              <a:cs typeface="Calibri"/>
              <a:sym typeface="Calibri"/>
            </a:endParaRPr>
          </a:p>
          <a:p>
            <a:pPr indent="0" lvl="0" marL="0" marR="0" rtl="0" algn="just">
              <a:spcBef>
                <a:spcPts val="0"/>
              </a:spcBef>
              <a:spcAft>
                <a:spcPts val="0"/>
              </a:spcAft>
              <a:buNone/>
            </a:pPr>
            <a:r>
              <a:rPr b="1" lang="es-ES" sz="1800">
                <a:solidFill>
                  <a:schemeClr val="lt1"/>
                </a:solidFill>
                <a:latin typeface="Calibri"/>
                <a:ea typeface="Calibri"/>
                <a:cs typeface="Calibri"/>
                <a:sym typeface="Calibri"/>
              </a:rPr>
              <a:t>Materiales de construcción en madera superior al 20%</a:t>
            </a:r>
            <a:endParaRPr sz="1800">
              <a:solidFill>
                <a:schemeClr val="lt1"/>
              </a:solidFill>
              <a:latin typeface="Calibri"/>
              <a:ea typeface="Calibri"/>
              <a:cs typeface="Calibri"/>
              <a:sym typeface="Calibri"/>
            </a:endParaRPr>
          </a:p>
          <a:p>
            <a:pPr indent="0" lvl="0" marL="0" marR="0" rtl="0" algn="just">
              <a:spcBef>
                <a:spcPts val="0"/>
              </a:spcBef>
              <a:spcAft>
                <a:spcPts val="0"/>
              </a:spcAft>
              <a:buNone/>
            </a:pPr>
            <a:r>
              <a:rPr b="1" lang="es-ES" sz="1800">
                <a:solidFill>
                  <a:schemeClr val="lt1"/>
                </a:solidFill>
                <a:latin typeface="Calibri"/>
                <a:ea typeface="Calibri"/>
                <a:cs typeface="Calibri"/>
                <a:sym typeface="Calibri"/>
              </a:rPr>
              <a:t>Residencias con actividades comerciales que superen el 20% del área de construcción.</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pic>
        <p:nvPicPr>
          <p:cNvPr id="427" name="Google Shape;427;p32"/>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428" name="Google Shape;428;p32"/>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29" name="Google Shape;429;p32"/>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430" name="Google Shape;430;p32"/>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431" name="Google Shape;431;p32"/>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432" name="Google Shape;432;p32"/>
          <p:cNvSpPr txBox="1"/>
          <p:nvPr/>
        </p:nvSpPr>
        <p:spPr>
          <a:xfrm>
            <a:off x="352697" y="300446"/>
            <a:ext cx="5447212"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lt1"/>
                </a:solidFill>
                <a:latin typeface="Calibri"/>
                <a:ea typeface="Calibri"/>
                <a:cs typeface="Calibri"/>
                <a:sym typeface="Calibri"/>
              </a:rPr>
              <a:t>EXCLUSIONES</a:t>
            </a:r>
            <a:endParaRPr b="1" sz="2800">
              <a:solidFill>
                <a:schemeClr val="lt1"/>
              </a:solidFill>
              <a:latin typeface="Calibri"/>
              <a:ea typeface="Calibri"/>
              <a:cs typeface="Calibri"/>
              <a:sym typeface="Calibri"/>
            </a:endParaRPr>
          </a:p>
          <a:p>
            <a:pPr indent="0" lvl="0" marL="0" marR="0" rtl="0" algn="l">
              <a:spcBef>
                <a:spcPts val="0"/>
              </a:spcBef>
              <a:spcAft>
                <a:spcPts val="0"/>
              </a:spcAft>
              <a:buNone/>
            </a:pPr>
            <a:br>
              <a:rPr lang="es-ES" sz="2800">
                <a:solidFill>
                  <a:schemeClr val="dk1"/>
                </a:solidFill>
                <a:latin typeface="Calibri"/>
                <a:ea typeface="Calibri"/>
                <a:cs typeface="Calibri"/>
                <a:sym typeface="Calibri"/>
              </a:rPr>
            </a:br>
            <a:endParaRPr sz="2800">
              <a:solidFill>
                <a:schemeClr val="lt1"/>
              </a:solidFill>
              <a:latin typeface="Calibri"/>
              <a:ea typeface="Calibri"/>
              <a:cs typeface="Calibri"/>
              <a:sym typeface="Calibri"/>
            </a:endParaRPr>
          </a:p>
        </p:txBody>
      </p:sp>
      <p:sp>
        <p:nvSpPr>
          <p:cNvPr id="433" name="Google Shape;433;p32"/>
          <p:cNvSpPr txBox="1"/>
          <p:nvPr/>
        </p:nvSpPr>
        <p:spPr>
          <a:xfrm>
            <a:off x="600890" y="1658983"/>
            <a:ext cx="10942503"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lt1"/>
                </a:solidFill>
                <a:latin typeface="Calibri"/>
                <a:ea typeface="Calibri"/>
                <a:cs typeface="Calibri"/>
                <a:sym typeface="Calibri"/>
              </a:rPr>
              <a:t>Esta póliza no ampara en ninguna circunstancia, eventos ocasionados directa o indirectamente al bien Asegurado, por o en caso de:</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Exclusiones bajo las coberturas A y B:</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Actos delictivos o el incumplimiento de la ley por parte del Tomador y/o Asegurado o beneficiario.</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Acción u omisión premeditada, intencional o por culpa grave del Tomador, asegurado o beneficiario.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Guerra civil o internacional, terrorismo, motín, huelga, movimiento subversivo o, en general, conmociones populares de cualquier clase.</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Condiciones o situaciones preexistentes previas a la contratación del seguro que afecten el interés que se asegura.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pic>
        <p:nvPicPr>
          <p:cNvPr id="438" name="Google Shape;438;p33"/>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439" name="Google Shape;439;p33"/>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0" name="Google Shape;440;p33"/>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441" name="Google Shape;441;p33"/>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442" name="Google Shape;442;p33"/>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443" name="Google Shape;443;p33"/>
          <p:cNvSpPr txBox="1"/>
          <p:nvPr/>
        </p:nvSpPr>
        <p:spPr>
          <a:xfrm>
            <a:off x="352697" y="300446"/>
            <a:ext cx="5447212"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lt1"/>
                </a:solidFill>
                <a:latin typeface="Calibri"/>
                <a:ea typeface="Calibri"/>
                <a:cs typeface="Calibri"/>
                <a:sym typeface="Calibri"/>
              </a:rPr>
              <a:t>EXCLUSIONES</a:t>
            </a:r>
            <a:endParaRPr b="1" sz="2800">
              <a:solidFill>
                <a:schemeClr val="lt1"/>
              </a:solidFill>
              <a:latin typeface="Calibri"/>
              <a:ea typeface="Calibri"/>
              <a:cs typeface="Calibri"/>
              <a:sym typeface="Calibri"/>
            </a:endParaRPr>
          </a:p>
          <a:p>
            <a:pPr indent="0" lvl="0" marL="0" marR="0" rtl="0" algn="l">
              <a:spcBef>
                <a:spcPts val="0"/>
              </a:spcBef>
              <a:spcAft>
                <a:spcPts val="0"/>
              </a:spcAft>
              <a:buNone/>
            </a:pPr>
            <a:br>
              <a:rPr lang="es-ES" sz="2800">
                <a:solidFill>
                  <a:schemeClr val="dk1"/>
                </a:solidFill>
                <a:latin typeface="Calibri"/>
                <a:ea typeface="Calibri"/>
                <a:cs typeface="Calibri"/>
                <a:sym typeface="Calibri"/>
              </a:rPr>
            </a:br>
            <a:endParaRPr sz="2800">
              <a:solidFill>
                <a:schemeClr val="lt1"/>
              </a:solidFill>
              <a:latin typeface="Calibri"/>
              <a:ea typeface="Calibri"/>
              <a:cs typeface="Calibri"/>
              <a:sym typeface="Calibri"/>
            </a:endParaRPr>
          </a:p>
        </p:txBody>
      </p:sp>
      <p:sp>
        <p:nvSpPr>
          <p:cNvPr id="444" name="Google Shape;444;p33"/>
          <p:cNvSpPr txBox="1"/>
          <p:nvPr/>
        </p:nvSpPr>
        <p:spPr>
          <a:xfrm>
            <a:off x="493482" y="1180843"/>
            <a:ext cx="10942503" cy="48013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lt1"/>
                </a:solidFill>
                <a:latin typeface="Calibri"/>
                <a:ea typeface="Calibri"/>
                <a:cs typeface="Calibri"/>
                <a:sym typeface="Calibri"/>
              </a:rPr>
              <a:t>EXCLUSIONES BAJO LA COBERTURA C:</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Actos provocados intencionalmente por el asegurado, tales como suicidio, tentativa de suicidio o lesiones causadas a sí mismo por el asegurado o que la causaren él o los beneficiarios (incluyendo homicidio o tentativa de homicidio) cualquiera que sea el estado mental del asegurado o beneficiarios.</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Participación del asegurado en delitos, duelos, riñas, y vendettas. No quedan comprendidos en esta exclusión los actos de legítima defensa comprobada ante las autoridades judiciales.</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Estar intoxicado o bajo los efectos de cualquier droga, alcohol, estupefacientes, sustancias alucinógenas, drogas tóxicas o heroicas ingeridas voluntariamente, excepto que hayan sido por prescripción médica. Esto incluye la conducción de un vehículo de motor mientras se esté intoxicado.</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Actos delictivos o el incumplimiento de la ley por parte del tomador, asegurado o beneficiario.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Practica como profesional o aficionado de deportes peligrosos o de alto riesgo, aunque sea en forma aficionada u ocasional.</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El Beneficio Especial de Daños a Electrodomésticos, no tiene exclusiones específicas, serán aplicables las Exclusiones establecidas para las Coberturas A y B de esta póliza.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pic>
        <p:nvPicPr>
          <p:cNvPr id="449" name="Google Shape;449;p34"/>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450" name="Google Shape;450;p34"/>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1" name="Google Shape;451;p34"/>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452" name="Google Shape;452;p34"/>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453" name="Google Shape;453;p34"/>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454" name="Google Shape;454;p34"/>
          <p:cNvSpPr/>
          <p:nvPr/>
        </p:nvSpPr>
        <p:spPr>
          <a:xfrm>
            <a:off x="1371437" y="2878618"/>
            <a:ext cx="10416634"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4800"/>
              <a:buFont typeface="Open Sans"/>
              <a:buNone/>
            </a:pPr>
            <a:r>
              <a:rPr b="0" i="0" lang="es-ES" sz="4800" u="none" cap="none" strike="noStrike">
                <a:solidFill>
                  <a:srgbClr val="FFFFFF"/>
                </a:solidFill>
                <a:latin typeface="Open Sans"/>
                <a:ea typeface="Open Sans"/>
                <a:cs typeface="Open Sans"/>
                <a:sym typeface="Open Sans"/>
              </a:rPr>
              <a:t>Cartera de </a:t>
            </a:r>
            <a:r>
              <a:rPr b="1" i="0" lang="es-ES" sz="4800" u="none" cap="none" strike="noStrike">
                <a:solidFill>
                  <a:srgbClr val="F4AD3D"/>
                </a:solidFill>
                <a:latin typeface="Open Sans"/>
                <a:ea typeface="Open Sans"/>
                <a:cs typeface="Open Sans"/>
                <a:sym typeface="Open Sans"/>
              </a:rPr>
              <a:t>Servicios Autoexpedibles</a:t>
            </a:r>
            <a:endParaRPr b="1" i="0" sz="4800" u="none" cap="none" strike="noStrike">
              <a:solidFill>
                <a:srgbClr val="F4AD3D"/>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4"/>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116" name="Google Shape;116;p4"/>
          <p:cNvSpPr/>
          <p:nvPr/>
        </p:nvSpPr>
        <p:spPr>
          <a:xfrm>
            <a:off x="0"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7" name="Google Shape;117;p4"/>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118" name="Google Shape;118;p4"/>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119" name="Google Shape;119;p4"/>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120" name="Google Shape;120;p4"/>
          <p:cNvSpPr txBox="1"/>
          <p:nvPr/>
        </p:nvSpPr>
        <p:spPr>
          <a:xfrm>
            <a:off x="352697" y="300446"/>
            <a:ext cx="544721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lt1"/>
                </a:solidFill>
                <a:latin typeface="Calibri"/>
                <a:ea typeface="Calibri"/>
                <a:cs typeface="Calibri"/>
                <a:sym typeface="Calibri"/>
              </a:rPr>
              <a:t>COBERTURAS</a:t>
            </a:r>
            <a:endParaRPr sz="2800">
              <a:solidFill>
                <a:schemeClr val="lt1"/>
              </a:solidFill>
              <a:latin typeface="Calibri"/>
              <a:ea typeface="Calibri"/>
              <a:cs typeface="Calibri"/>
              <a:sym typeface="Calibri"/>
            </a:endParaRPr>
          </a:p>
        </p:txBody>
      </p:sp>
      <p:sp>
        <p:nvSpPr>
          <p:cNvPr id="121" name="Google Shape;121;p4"/>
          <p:cNvSpPr txBox="1"/>
          <p:nvPr/>
        </p:nvSpPr>
        <p:spPr>
          <a:xfrm>
            <a:off x="563242" y="1043642"/>
            <a:ext cx="10802983" cy="50783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u="sng">
                <a:solidFill>
                  <a:schemeClr val="lt1"/>
                </a:solidFill>
                <a:latin typeface="Calibri"/>
                <a:ea typeface="Calibri"/>
                <a:cs typeface="Calibri"/>
                <a:sym typeface="Calibri"/>
              </a:rPr>
              <a:t>A - Responsabilidad civil extracontractual por lesión y/o muerte de terceras personas y/o daños a la propiedad de terceras personas.</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b="0" lang="es-ES" sz="1800">
                <a:solidFill>
                  <a:schemeClr val="lt1"/>
                </a:solidFill>
                <a:latin typeface="Calibri"/>
                <a:ea typeface="Calibri"/>
                <a:cs typeface="Calibri"/>
                <a:sym typeface="Calibri"/>
              </a:rPr>
            </a:br>
            <a:br>
              <a:rPr b="0" lang="es-ES" sz="1800">
                <a:solidFill>
                  <a:schemeClr val="lt1"/>
                </a:solidFill>
                <a:latin typeface="Calibri"/>
                <a:ea typeface="Calibri"/>
                <a:cs typeface="Calibri"/>
                <a:sym typeface="Calibri"/>
              </a:rPr>
            </a:br>
            <a:r>
              <a:rPr b="1" lang="es-ES" sz="1800">
                <a:solidFill>
                  <a:schemeClr val="lt1"/>
                </a:solidFill>
                <a:latin typeface="Calibri"/>
                <a:ea typeface="Calibri"/>
                <a:cs typeface="Calibri"/>
                <a:sym typeface="Calibri"/>
              </a:rPr>
              <a:t>Lesión o Muerte de Personas. </a:t>
            </a:r>
            <a:r>
              <a:rPr lang="es-ES" sz="1800">
                <a:solidFill>
                  <a:schemeClr val="lt1"/>
                </a:solidFill>
                <a:latin typeface="Calibri"/>
                <a:ea typeface="Calibri"/>
                <a:cs typeface="Calibri"/>
                <a:sym typeface="Calibri"/>
              </a:rPr>
              <a:t>Cubre la Responsabilidad Civil Extracontractual por lesión y/o muerte terceras personas o familiares del asegurado a partir del cuarto grado de consanguinidad o afinidad, incluyendo los pasajeros del vehículo asegurado.</a:t>
            </a:r>
            <a:endParaRPr/>
          </a:p>
          <a:p>
            <a:pPr indent="0" lvl="0" marL="0" marR="0" rtl="0" algn="l">
              <a:spcBef>
                <a:spcPts val="0"/>
              </a:spcBef>
              <a:spcAft>
                <a:spcPts val="0"/>
              </a:spcAft>
              <a:buNone/>
            </a:pPr>
            <a:br>
              <a:rPr b="0" lang="es-ES" sz="1800">
                <a:solidFill>
                  <a:schemeClr val="lt1"/>
                </a:solidFill>
                <a:latin typeface="Calibri"/>
                <a:ea typeface="Calibri"/>
                <a:cs typeface="Calibri"/>
                <a:sym typeface="Calibri"/>
              </a:rPr>
            </a:br>
            <a:r>
              <a:rPr b="1" lang="es-ES" sz="1800">
                <a:solidFill>
                  <a:schemeClr val="lt1"/>
                </a:solidFill>
                <a:latin typeface="Calibri"/>
                <a:ea typeface="Calibri"/>
                <a:cs typeface="Calibri"/>
                <a:sym typeface="Calibri"/>
              </a:rPr>
              <a:t>Daños a la propiedad de terceros.</a:t>
            </a:r>
            <a:endParaRPr/>
          </a:p>
          <a:p>
            <a:pPr indent="0" lvl="0" marL="0" marR="0" rtl="0" algn="l">
              <a:spcBef>
                <a:spcPts val="0"/>
              </a:spcBef>
              <a:spcAft>
                <a:spcPts val="0"/>
              </a:spcAft>
              <a:buNone/>
            </a:pPr>
            <a:br>
              <a:rPr b="0" lang="es-ES" sz="1800">
                <a:solidFill>
                  <a:schemeClr val="lt1"/>
                </a:solidFill>
                <a:latin typeface="Calibri"/>
                <a:ea typeface="Calibri"/>
                <a:cs typeface="Calibri"/>
                <a:sym typeface="Calibri"/>
              </a:rPr>
            </a:br>
            <a:r>
              <a:rPr b="1" lang="es-ES" sz="1800">
                <a:solidFill>
                  <a:schemeClr val="lt1"/>
                </a:solidFill>
                <a:latin typeface="Calibri"/>
                <a:ea typeface="Calibri"/>
                <a:cs typeface="Calibri"/>
                <a:sym typeface="Calibri"/>
              </a:rPr>
              <a:t>Defensa Legal del Asegurado.</a:t>
            </a:r>
            <a:r>
              <a:rPr lang="es-ES" sz="1800">
                <a:solidFill>
                  <a:schemeClr val="lt1"/>
                </a:solidFill>
                <a:latin typeface="Calibri"/>
                <a:ea typeface="Calibri"/>
                <a:cs typeface="Calibri"/>
                <a:sym typeface="Calibri"/>
              </a:rPr>
              <a:t> Se ampara la defensa legal del Tomador y/o Asegurado en los procesos judiciales de carácter </a:t>
            </a:r>
            <a:r>
              <a:rPr lang="es-ES" sz="1800" u="sng">
                <a:solidFill>
                  <a:schemeClr val="lt1"/>
                </a:solidFill>
                <a:latin typeface="Calibri"/>
                <a:ea typeface="Calibri"/>
                <a:cs typeface="Calibri"/>
                <a:sym typeface="Calibri"/>
              </a:rPr>
              <a:t>civil</a:t>
            </a:r>
            <a:r>
              <a:rPr lang="es-ES" sz="1800">
                <a:solidFill>
                  <a:schemeClr val="lt1"/>
                </a:solidFill>
                <a:latin typeface="Calibri"/>
                <a:ea typeface="Calibri"/>
                <a:cs typeface="Calibri"/>
                <a:sym typeface="Calibri"/>
              </a:rPr>
              <a:t> seguidos en su contra.</a:t>
            </a:r>
            <a:endParaRPr/>
          </a:p>
          <a:p>
            <a:pPr indent="0" lvl="0" marL="0" marR="0" rtl="0" algn="l">
              <a:spcBef>
                <a:spcPts val="0"/>
              </a:spcBef>
              <a:spcAft>
                <a:spcPts val="0"/>
              </a:spcAft>
              <a:buNone/>
            </a:pPr>
            <a:br>
              <a:rPr b="0" lang="es-ES" sz="1800">
                <a:solidFill>
                  <a:schemeClr val="lt1"/>
                </a:solidFill>
                <a:latin typeface="Calibri"/>
                <a:ea typeface="Calibri"/>
                <a:cs typeface="Calibri"/>
                <a:sym typeface="Calibri"/>
              </a:rPr>
            </a:br>
            <a:r>
              <a:rPr b="1" lang="es-ES" sz="1800">
                <a:solidFill>
                  <a:schemeClr val="lt1"/>
                </a:solidFill>
                <a:latin typeface="Calibri"/>
                <a:ea typeface="Calibri"/>
                <a:cs typeface="Calibri"/>
                <a:sym typeface="Calibri"/>
              </a:rPr>
              <a:t>Arreglos Extrajudiciales o Judiciales.</a:t>
            </a:r>
            <a:endParaRPr/>
          </a:p>
          <a:p>
            <a:pPr indent="0" lvl="0" marL="0" marR="0" rtl="0" algn="l">
              <a:spcBef>
                <a:spcPts val="0"/>
              </a:spcBef>
              <a:spcAft>
                <a:spcPts val="0"/>
              </a:spcAft>
              <a:buNone/>
            </a:pPr>
            <a:br>
              <a:rPr b="0" lang="es-ES" sz="1800">
                <a:solidFill>
                  <a:schemeClr val="lt1"/>
                </a:solidFill>
                <a:latin typeface="Calibri"/>
                <a:ea typeface="Calibri"/>
                <a:cs typeface="Calibri"/>
                <a:sym typeface="Calibri"/>
              </a:rPr>
            </a:br>
            <a:r>
              <a:rPr b="1" lang="es-ES" sz="1800">
                <a:solidFill>
                  <a:schemeClr val="lt1"/>
                </a:solidFill>
                <a:latin typeface="Calibri"/>
                <a:ea typeface="Calibri"/>
                <a:cs typeface="Calibri"/>
                <a:sym typeface="Calibri"/>
              </a:rPr>
              <a:t>Declaración de conductor designado. </a:t>
            </a:r>
            <a:r>
              <a:rPr lang="es-ES" sz="1800">
                <a:solidFill>
                  <a:schemeClr val="lt1"/>
                </a:solidFill>
                <a:latin typeface="Calibri"/>
                <a:ea typeface="Calibri"/>
                <a:cs typeface="Calibri"/>
                <a:sym typeface="Calibri"/>
              </a:rPr>
              <a:t>En caso de Vehículos inscritos y asegurados a nombre de personas jurídicas, de uso personal o personal-comercial, el Tomador deberá declarar al o los conductores a ser designados como “Conductor(es) Designado(s)” al momento de la suscripción.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5"/>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127" name="Google Shape;127;p5"/>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 name="Google Shape;128;p5"/>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129" name="Google Shape;129;p5"/>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130" name="Google Shape;130;p5"/>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131" name="Google Shape;131;p5"/>
          <p:cNvSpPr txBox="1"/>
          <p:nvPr/>
        </p:nvSpPr>
        <p:spPr>
          <a:xfrm>
            <a:off x="352697" y="300446"/>
            <a:ext cx="544721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lt1"/>
                </a:solidFill>
                <a:latin typeface="Calibri"/>
                <a:ea typeface="Calibri"/>
                <a:cs typeface="Calibri"/>
                <a:sym typeface="Calibri"/>
              </a:rPr>
              <a:t>COBERTURAS</a:t>
            </a:r>
            <a:endParaRPr sz="2800">
              <a:solidFill>
                <a:schemeClr val="lt1"/>
              </a:solidFill>
              <a:latin typeface="Calibri"/>
              <a:ea typeface="Calibri"/>
              <a:cs typeface="Calibri"/>
              <a:sym typeface="Calibri"/>
            </a:endParaRPr>
          </a:p>
        </p:txBody>
      </p:sp>
      <p:sp>
        <p:nvSpPr>
          <p:cNvPr id="132" name="Google Shape;132;p5"/>
          <p:cNvSpPr txBox="1"/>
          <p:nvPr/>
        </p:nvSpPr>
        <p:spPr>
          <a:xfrm>
            <a:off x="352697" y="1384663"/>
            <a:ext cx="11495314"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u="sng">
                <a:solidFill>
                  <a:schemeClr val="lt1"/>
                </a:solidFill>
                <a:latin typeface="Calibri"/>
                <a:ea typeface="Calibri"/>
                <a:cs typeface="Calibri"/>
                <a:sym typeface="Calibri"/>
              </a:rPr>
              <a:t>Límite de responsabilidad.</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b="0"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El límite máximo será por la suma de ¢25.000.000,00, o por la suma de US$50.000.00, según la moneda en que sea contratado el seguro.</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b="0" lang="es-ES" sz="1800">
                <a:solidFill>
                  <a:schemeClr val="lt1"/>
                </a:solidFill>
                <a:latin typeface="Calibri"/>
                <a:ea typeface="Calibri"/>
                <a:cs typeface="Calibri"/>
                <a:sym typeface="Calibri"/>
              </a:rPr>
            </a:br>
            <a:r>
              <a:rPr b="1" lang="es-ES" sz="1800" u="sng">
                <a:solidFill>
                  <a:schemeClr val="lt1"/>
                </a:solidFill>
                <a:latin typeface="Calibri"/>
                <a:ea typeface="Calibri"/>
                <a:cs typeface="Calibri"/>
                <a:sym typeface="Calibri"/>
              </a:rPr>
              <a:t>Excepción Deducible.</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b="0"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Si la propiedad afectada pertenece a un familiar del Asegurado hasta el tercer grado de afinidad o consanguinidad, se aplicará un deducible máximo por evento del 20% de la pérdida, con un mínimo de ¢200.000,00 o de US$400.00.</a:t>
            </a:r>
            <a:endParaRPr/>
          </a:p>
          <a:p>
            <a:pPr indent="0" lvl="0" marL="0" marR="0" rtl="0" algn="l">
              <a:spcBef>
                <a:spcPts val="0"/>
              </a:spcBef>
              <a:spcAft>
                <a:spcPts val="0"/>
              </a:spcAft>
              <a:buNone/>
            </a:pPr>
            <a:br>
              <a:rPr b="0"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Si el vehículo asegurado al momento del siniestro es conducido por una persona sin licencia habilitante, pero con Permiso temporal de conducir, se aplicará un deducible máximo por evento del 30% de la pérdida, con un mínimo de ¢200.000,00 o de US$400.00.</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6"/>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138" name="Google Shape;138;p6"/>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9" name="Google Shape;139;p6"/>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140" name="Google Shape;140;p6"/>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141" name="Google Shape;141;p6"/>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142" name="Google Shape;142;p6"/>
          <p:cNvSpPr txBox="1"/>
          <p:nvPr/>
        </p:nvSpPr>
        <p:spPr>
          <a:xfrm>
            <a:off x="352697" y="300446"/>
            <a:ext cx="544721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lt1"/>
                </a:solidFill>
                <a:latin typeface="Calibri"/>
                <a:ea typeface="Calibri"/>
                <a:cs typeface="Calibri"/>
                <a:sym typeface="Calibri"/>
              </a:rPr>
              <a:t>COBERTURAS</a:t>
            </a:r>
            <a:endParaRPr sz="2800">
              <a:solidFill>
                <a:schemeClr val="lt1"/>
              </a:solidFill>
              <a:latin typeface="Calibri"/>
              <a:ea typeface="Calibri"/>
              <a:cs typeface="Calibri"/>
              <a:sym typeface="Calibri"/>
            </a:endParaRPr>
          </a:p>
        </p:txBody>
      </p:sp>
      <p:sp>
        <p:nvSpPr>
          <p:cNvPr id="143" name="Google Shape;143;p6"/>
          <p:cNvSpPr txBox="1"/>
          <p:nvPr/>
        </p:nvSpPr>
        <p:spPr>
          <a:xfrm>
            <a:off x="352697" y="1093047"/>
            <a:ext cx="11469189"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u="sng">
                <a:solidFill>
                  <a:schemeClr val="lt1"/>
                </a:solidFill>
                <a:latin typeface="Calibri"/>
                <a:ea typeface="Calibri"/>
                <a:cs typeface="Calibri"/>
                <a:sym typeface="Calibri"/>
              </a:rPr>
              <a:t>B - Daño directo al vehículo asegurado.</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Pérdidas directas, súbitas y accidentales que sufra el Automóvil Asegurado a consecuencia de los siguientes riesgos: </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b="0"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Colisión.</a:t>
            </a:r>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Vuelco.</a:t>
            </a:r>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Inundación, ciclón, huracán, granizada, y, tornado.</a:t>
            </a:r>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Temblor, terremoto, erupción volcánica, caída de cenizas, y/o arena volcánica.</a:t>
            </a:r>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Deslizamiento, hundimiento o derrumbe.</a:t>
            </a:r>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Rayo o incendio casual por cualquier causa.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 name="Google Shape;144;p6"/>
          <p:cNvSpPr txBox="1"/>
          <p:nvPr/>
        </p:nvSpPr>
        <p:spPr>
          <a:xfrm>
            <a:off x="483326" y="4232368"/>
            <a:ext cx="9170125"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u="sng">
                <a:solidFill>
                  <a:schemeClr val="lt1"/>
                </a:solidFill>
                <a:latin typeface="Calibri"/>
                <a:ea typeface="Calibri"/>
                <a:cs typeface="Calibri"/>
                <a:sym typeface="Calibri"/>
              </a:rPr>
              <a:t>C - Robo y/o Hurto Totales.</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 La cobertura operará una vez transcurrido </a:t>
            </a:r>
            <a:r>
              <a:rPr lang="es-ES" sz="1800" u="sng">
                <a:solidFill>
                  <a:schemeClr val="lt1"/>
                </a:solidFill>
                <a:latin typeface="Calibri"/>
                <a:ea typeface="Calibri"/>
                <a:cs typeface="Calibri"/>
                <a:sym typeface="Calibri"/>
              </a:rPr>
              <a:t>un mes</a:t>
            </a:r>
            <a:r>
              <a:rPr lang="es-ES" sz="1800">
                <a:solidFill>
                  <a:schemeClr val="lt1"/>
                </a:solidFill>
                <a:latin typeface="Calibri"/>
                <a:ea typeface="Calibri"/>
                <a:cs typeface="Calibri"/>
                <a:sym typeface="Calibri"/>
              </a:rPr>
              <a:t> a partir de la emisión del seguro.</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lang="es-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7"/>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150" name="Google Shape;150;p7"/>
          <p:cNvSpPr/>
          <p:nvPr/>
        </p:nvSpPr>
        <p:spPr>
          <a:xfrm>
            <a:off x="-1" y="0"/>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1" name="Google Shape;151;p7"/>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152" name="Google Shape;152;p7"/>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153" name="Google Shape;153;p7"/>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154" name="Google Shape;154;p7"/>
          <p:cNvSpPr txBox="1"/>
          <p:nvPr/>
        </p:nvSpPr>
        <p:spPr>
          <a:xfrm>
            <a:off x="352697" y="300446"/>
            <a:ext cx="544721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lt1"/>
                </a:solidFill>
                <a:latin typeface="Calibri"/>
                <a:ea typeface="Calibri"/>
                <a:cs typeface="Calibri"/>
                <a:sym typeface="Calibri"/>
              </a:rPr>
              <a:t>COBERTURAS</a:t>
            </a:r>
            <a:endParaRPr sz="2800">
              <a:solidFill>
                <a:schemeClr val="lt1"/>
              </a:solidFill>
              <a:latin typeface="Calibri"/>
              <a:ea typeface="Calibri"/>
              <a:cs typeface="Calibri"/>
              <a:sym typeface="Calibri"/>
            </a:endParaRPr>
          </a:p>
        </p:txBody>
      </p:sp>
      <p:sp>
        <p:nvSpPr>
          <p:cNvPr id="155" name="Google Shape;155;p7"/>
          <p:cNvSpPr txBox="1"/>
          <p:nvPr/>
        </p:nvSpPr>
        <p:spPr>
          <a:xfrm>
            <a:off x="493471" y="1254034"/>
            <a:ext cx="11524357"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800" u="sng">
                <a:solidFill>
                  <a:schemeClr val="lt1"/>
                </a:solidFill>
                <a:latin typeface="Calibri"/>
                <a:ea typeface="Calibri"/>
                <a:cs typeface="Calibri"/>
                <a:sym typeface="Calibri"/>
              </a:rPr>
              <a:t>D - Asistencia en Carretera.</a:t>
            </a:r>
            <a:endParaRPr b="0" sz="1800">
              <a:solidFill>
                <a:schemeClr val="lt1"/>
              </a:solidFill>
              <a:latin typeface="Calibri"/>
              <a:ea typeface="Calibri"/>
              <a:cs typeface="Calibri"/>
              <a:sym typeface="Calibri"/>
            </a:endParaRPr>
          </a:p>
          <a:p>
            <a:pPr indent="0" lvl="0" marL="0" marR="0" rtl="0" algn="just">
              <a:spcBef>
                <a:spcPts val="0"/>
              </a:spcBef>
              <a:spcAft>
                <a:spcPts val="0"/>
              </a:spcAft>
              <a:buNone/>
            </a:pPr>
            <a:br>
              <a:rPr b="0"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Esta cobertura es gratuita y ampara la Asistencia en Carretera únicamente para los vehículos asegurados con antigüedad menor o igual a 10 años, de acuerdo con los beneficios y límites que se indican a continuación.</a:t>
            </a:r>
            <a:endParaRPr b="0" sz="1800">
              <a:solidFill>
                <a:schemeClr val="lt1"/>
              </a:solidFill>
              <a:latin typeface="Calibri"/>
              <a:ea typeface="Calibri"/>
              <a:cs typeface="Calibri"/>
              <a:sym typeface="Calibri"/>
            </a:endParaRPr>
          </a:p>
          <a:p>
            <a:pPr indent="0" lvl="0" marL="0" marR="0" rtl="0" algn="just">
              <a:spcBef>
                <a:spcPts val="0"/>
              </a:spcBef>
              <a:spcAft>
                <a:spcPts val="0"/>
              </a:spcAft>
              <a:buNone/>
            </a:pPr>
            <a:br>
              <a:rPr lang="es-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pic>
        <p:nvPicPr>
          <p:cNvPr descr="https://lh3.googleusercontent.com/_bKl2P3GZDNcpvjgGNWdLQVsk0Vvv5XlRyxYfb5K0Br-1n1x1uYF_lTMyMKoSzbLIsOsRuuf8-riIORVxtzB4gwRN2s4lHYUT5dd-IQHjphXDktbFEzAtlXEmVX1KGd6xIMyJcR89tYPiqafJYY04vFOeA=nw" id="156" name="Google Shape;156;p7"/>
          <p:cNvPicPr preferRelativeResize="0"/>
          <p:nvPr/>
        </p:nvPicPr>
        <p:blipFill rotWithShape="1">
          <a:blip r:embed="rId5">
            <a:alphaModFix/>
          </a:blip>
          <a:srcRect b="0" l="0" r="0" t="0"/>
          <a:stretch/>
        </p:blipFill>
        <p:spPr>
          <a:xfrm>
            <a:off x="885358" y="3254940"/>
            <a:ext cx="605817" cy="605818"/>
          </a:xfrm>
          <a:prstGeom prst="rect">
            <a:avLst/>
          </a:prstGeom>
          <a:noFill/>
          <a:ln>
            <a:noFill/>
          </a:ln>
        </p:spPr>
      </p:pic>
      <p:sp>
        <p:nvSpPr>
          <p:cNvPr id="157" name="Google Shape;157;p7"/>
          <p:cNvSpPr txBox="1"/>
          <p:nvPr/>
        </p:nvSpPr>
        <p:spPr>
          <a:xfrm>
            <a:off x="1634364" y="3455434"/>
            <a:ext cx="288387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lt1"/>
                </a:solidFill>
                <a:latin typeface="Calibri"/>
                <a:ea typeface="Calibri"/>
                <a:cs typeface="Calibri"/>
                <a:sym typeface="Calibri"/>
              </a:rPr>
              <a:t>Servicio de remolque.</a:t>
            </a:r>
            <a:endParaRPr sz="1800">
              <a:solidFill>
                <a:schemeClr val="lt1"/>
              </a:solidFill>
              <a:latin typeface="Calibri"/>
              <a:ea typeface="Calibri"/>
              <a:cs typeface="Calibri"/>
              <a:sym typeface="Calibri"/>
            </a:endParaRPr>
          </a:p>
        </p:txBody>
      </p:sp>
      <p:pic>
        <p:nvPicPr>
          <p:cNvPr descr="https://lh4.googleusercontent.com/EKlSjGdI1G05BJfRE7f4MLh7WTmHPYWovoHoKhkrt3MNOPS22XJZXkCLk0x8P4A9fCQgDd6wNhs_FWuJG4JdvnnLKC4K81wboE5697zvLrGnyGM04qjf1IfvjG8cev9Ck3kHFkpwv1hJB8S5vZXeQM0x0w=nw" id="158" name="Google Shape;158;p7"/>
          <p:cNvPicPr preferRelativeResize="0"/>
          <p:nvPr/>
        </p:nvPicPr>
        <p:blipFill rotWithShape="1">
          <a:blip r:embed="rId6">
            <a:alphaModFix/>
          </a:blip>
          <a:srcRect b="0" l="0" r="0" t="0"/>
          <a:stretch/>
        </p:blipFill>
        <p:spPr>
          <a:xfrm>
            <a:off x="885358" y="4262394"/>
            <a:ext cx="615376" cy="615376"/>
          </a:xfrm>
          <a:prstGeom prst="rect">
            <a:avLst/>
          </a:prstGeom>
          <a:noFill/>
          <a:ln>
            <a:noFill/>
          </a:ln>
        </p:spPr>
      </p:pic>
      <p:sp>
        <p:nvSpPr>
          <p:cNvPr id="159" name="Google Shape;159;p7"/>
          <p:cNvSpPr txBox="1"/>
          <p:nvPr/>
        </p:nvSpPr>
        <p:spPr>
          <a:xfrm>
            <a:off x="1634364" y="4304762"/>
            <a:ext cx="499403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lt1"/>
                </a:solidFill>
                <a:latin typeface="Calibri"/>
                <a:ea typeface="Calibri"/>
                <a:cs typeface="Calibri"/>
                <a:sym typeface="Calibri"/>
              </a:rPr>
              <a:t>Traslado en ambulancia en caso de accidente de tránsito.</a:t>
            </a:r>
            <a:endParaRPr sz="1800">
              <a:solidFill>
                <a:schemeClr val="lt1"/>
              </a:solidFill>
              <a:latin typeface="Calibri"/>
              <a:ea typeface="Calibri"/>
              <a:cs typeface="Calibri"/>
              <a:sym typeface="Calibri"/>
            </a:endParaRPr>
          </a:p>
        </p:txBody>
      </p:sp>
      <p:pic>
        <p:nvPicPr>
          <p:cNvPr descr="https://lh6.googleusercontent.com/fc6HZoy7chYPMj3lUVSsYs_P2NlxYDf-WtnixHLhcxsh0nPRQkt-v0bmojgnTwJMsSCc7hyMaifOb66MNHeMqBoFrCv40wKqRMK9c1pDY8WgNTOQk2JOxkwcWG409oYXgjn3gkRBvGr1CyCLQZ4GHaisiw=nw" id="160" name="Google Shape;160;p7"/>
          <p:cNvPicPr preferRelativeResize="0"/>
          <p:nvPr/>
        </p:nvPicPr>
        <p:blipFill rotWithShape="1">
          <a:blip r:embed="rId7">
            <a:alphaModFix/>
          </a:blip>
          <a:srcRect b="0" l="0" r="0" t="0"/>
          <a:stretch/>
        </p:blipFill>
        <p:spPr>
          <a:xfrm>
            <a:off x="872358" y="5394208"/>
            <a:ext cx="631816" cy="631816"/>
          </a:xfrm>
          <a:prstGeom prst="rect">
            <a:avLst/>
          </a:prstGeom>
          <a:noFill/>
          <a:ln>
            <a:noFill/>
          </a:ln>
        </p:spPr>
      </p:pic>
      <p:sp>
        <p:nvSpPr>
          <p:cNvPr id="161" name="Google Shape;161;p7"/>
          <p:cNvSpPr txBox="1"/>
          <p:nvPr/>
        </p:nvSpPr>
        <p:spPr>
          <a:xfrm>
            <a:off x="1634364" y="5500468"/>
            <a:ext cx="43303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lt1"/>
                </a:solidFill>
                <a:latin typeface="Calibri"/>
                <a:ea typeface="Calibri"/>
                <a:cs typeface="Calibri"/>
                <a:sym typeface="Calibri"/>
              </a:rPr>
              <a:t>Orientación médica telefónica.</a:t>
            </a:r>
            <a:endParaRPr b="0" sz="1800">
              <a:solidFill>
                <a:schemeClr val="lt1"/>
              </a:solidFill>
              <a:latin typeface="Calibri"/>
              <a:ea typeface="Calibri"/>
              <a:cs typeface="Calibri"/>
              <a:sym typeface="Calibri"/>
            </a:endParaRPr>
          </a:p>
        </p:txBody>
      </p:sp>
      <p:pic>
        <p:nvPicPr>
          <p:cNvPr descr="https://lh3.googleusercontent.com/hJ7siDuQw5oH26xzV3o1gUn4Zs1zU6tKYzKsr1o9mU4QqT_x2-Q3rk2sLMrXydAkPMv5w8u0bvSYlNxq0LnAh8gYAboTRarFult-SgpyALcG76wVck4A8tD3CWthVxxM2tjbYIucQ9fqjd6DL8DLa3gbFQ=nw" id="162" name="Google Shape;162;p7"/>
          <p:cNvPicPr preferRelativeResize="0"/>
          <p:nvPr/>
        </p:nvPicPr>
        <p:blipFill rotWithShape="1">
          <a:blip r:embed="rId8">
            <a:alphaModFix/>
          </a:blip>
          <a:srcRect b="0" l="0" r="0" t="0"/>
          <a:stretch/>
        </p:blipFill>
        <p:spPr>
          <a:xfrm>
            <a:off x="7084323" y="3323778"/>
            <a:ext cx="438643" cy="439499"/>
          </a:xfrm>
          <a:prstGeom prst="rect">
            <a:avLst/>
          </a:prstGeom>
          <a:noFill/>
          <a:ln>
            <a:noFill/>
          </a:ln>
        </p:spPr>
      </p:pic>
      <p:sp>
        <p:nvSpPr>
          <p:cNvPr id="163" name="Google Shape;163;p7"/>
          <p:cNvSpPr txBox="1"/>
          <p:nvPr/>
        </p:nvSpPr>
        <p:spPr>
          <a:xfrm>
            <a:off x="7835704" y="3455434"/>
            <a:ext cx="370768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lt1"/>
                </a:solidFill>
                <a:latin typeface="Calibri"/>
                <a:ea typeface="Calibri"/>
                <a:cs typeface="Calibri"/>
                <a:sym typeface="Calibri"/>
              </a:rPr>
              <a:t>Referencia de talleres mecánicos.</a:t>
            </a:r>
            <a:endParaRPr b="0" sz="1800">
              <a:solidFill>
                <a:schemeClr val="lt1"/>
              </a:solidFill>
              <a:latin typeface="Calibri"/>
              <a:ea typeface="Calibri"/>
              <a:cs typeface="Calibri"/>
              <a:sym typeface="Calibri"/>
            </a:endParaRPr>
          </a:p>
        </p:txBody>
      </p:sp>
      <p:pic>
        <p:nvPicPr>
          <p:cNvPr descr="https://lh3.googleusercontent.com/QWMTg-u9d8ePavCN7KSdNWUyHDfvo93F1HBE0iX-8TNW0xirkbJ4vO28qi1oIL1mLyOkOvsgfcVH-Fg_yArrjYSt_1uLtCSU1Qnp8RrPj45lmXgKtxAc3cT6weO6pvL88dkfIxRfC3sHz_abwZSuKx-56g=nw" id="164" name="Google Shape;164;p7"/>
          <p:cNvPicPr preferRelativeResize="0"/>
          <p:nvPr/>
        </p:nvPicPr>
        <p:blipFill rotWithShape="1">
          <a:blip r:embed="rId9">
            <a:alphaModFix/>
          </a:blip>
          <a:srcRect b="0" l="0" r="0" t="0"/>
          <a:stretch/>
        </p:blipFill>
        <p:spPr>
          <a:xfrm>
            <a:off x="6959604" y="4318877"/>
            <a:ext cx="563362" cy="563362"/>
          </a:xfrm>
          <a:prstGeom prst="rect">
            <a:avLst/>
          </a:prstGeom>
          <a:noFill/>
          <a:ln>
            <a:noFill/>
          </a:ln>
        </p:spPr>
      </p:pic>
      <p:sp>
        <p:nvSpPr>
          <p:cNvPr id="165" name="Google Shape;165;p7"/>
          <p:cNvSpPr txBox="1"/>
          <p:nvPr/>
        </p:nvSpPr>
        <p:spPr>
          <a:xfrm>
            <a:off x="7854175" y="4318877"/>
            <a:ext cx="457133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lt1"/>
                </a:solidFill>
                <a:latin typeface="Calibri"/>
                <a:ea typeface="Calibri"/>
                <a:cs typeface="Calibri"/>
                <a:sym typeface="Calibri"/>
              </a:rPr>
              <a:t>Asesoría en la denuncia de robo o hurto total del vehículo.</a:t>
            </a: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8"/>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171" name="Google Shape;171;p8"/>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2" name="Google Shape;172;p8"/>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173" name="Google Shape;173;p8"/>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174" name="Google Shape;174;p8"/>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175" name="Google Shape;175;p8"/>
          <p:cNvSpPr txBox="1"/>
          <p:nvPr/>
        </p:nvSpPr>
        <p:spPr>
          <a:xfrm>
            <a:off x="352697" y="300446"/>
            <a:ext cx="544721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lt1"/>
                </a:solidFill>
                <a:latin typeface="Calibri"/>
                <a:ea typeface="Calibri"/>
                <a:cs typeface="Calibri"/>
                <a:sym typeface="Calibri"/>
              </a:rPr>
              <a:t>PERSONAS ASEGURADAS</a:t>
            </a:r>
            <a:endParaRPr/>
          </a:p>
        </p:txBody>
      </p:sp>
      <p:sp>
        <p:nvSpPr>
          <p:cNvPr id="176" name="Google Shape;176;p8"/>
          <p:cNvSpPr txBox="1"/>
          <p:nvPr/>
        </p:nvSpPr>
        <p:spPr>
          <a:xfrm>
            <a:off x="464234" y="1744394"/>
            <a:ext cx="10747717"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lt1"/>
                </a:solidFill>
                <a:latin typeface="Calibri"/>
                <a:ea typeface="Calibri"/>
                <a:cs typeface="Calibri"/>
                <a:sym typeface="Calibri"/>
              </a:rPr>
              <a:t>a.   El Tomador y/o Asegurado de acuerdo con la Propuesta de Seguro.  </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b.   Cualquier otra persona que, al momento de acaecer el evento, conduzca el automóvil asegurado debidamente autorizado por el Tomador y/o Asegurado.</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c.   En cuanto a la cobertura “A” se considerarán personas aseguradas, todos los ocupantes del vehículo.</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r>
              <a:rPr lang="es-ES" sz="1800">
                <a:solidFill>
                  <a:schemeClr val="lt1"/>
                </a:solidFill>
                <a:latin typeface="Calibri"/>
                <a:ea typeface="Calibri"/>
                <a:cs typeface="Calibri"/>
                <a:sym typeface="Calibri"/>
              </a:rPr>
              <a:t>d.   En caso de Vehículos inscritos y asegurados a nombre de personas jurídicas, de uso personal o personal-comercial, el Tomador y/o Asegurado para uso de la cobertura A será aquel indicado como “Conductor Designado”. </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lang="es-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9"/>
          <p:cNvPicPr preferRelativeResize="0"/>
          <p:nvPr/>
        </p:nvPicPr>
        <p:blipFill rotWithShape="1">
          <a:blip r:embed="rId3">
            <a:alphaModFix/>
          </a:blip>
          <a:srcRect b="0" l="0" r="0" t="0"/>
          <a:stretch/>
        </p:blipFill>
        <p:spPr>
          <a:xfrm>
            <a:off x="-1" y="-1"/>
            <a:ext cx="12505510" cy="7163003"/>
          </a:xfrm>
          <a:prstGeom prst="rect">
            <a:avLst/>
          </a:prstGeom>
          <a:noFill/>
          <a:ln>
            <a:noFill/>
          </a:ln>
        </p:spPr>
      </p:pic>
      <p:sp>
        <p:nvSpPr>
          <p:cNvPr id="182" name="Google Shape;182;p9"/>
          <p:cNvSpPr/>
          <p:nvPr/>
        </p:nvSpPr>
        <p:spPr>
          <a:xfrm>
            <a:off x="-1" y="-1"/>
            <a:ext cx="12505510" cy="7163002"/>
          </a:xfrm>
          <a:prstGeom prst="rect">
            <a:avLst/>
          </a:prstGeom>
          <a:solidFill>
            <a:srgbClr val="0C0C0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3" name="Google Shape;183;p9"/>
          <p:cNvSpPr txBox="1"/>
          <p:nvPr/>
        </p:nvSpPr>
        <p:spPr>
          <a:xfrm>
            <a:off x="9971094" y="6247495"/>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www.lafise.com</a:t>
            </a:r>
            <a:endParaRPr b="0" i="0" sz="1200" u="none" cap="none" strike="noStrike">
              <a:solidFill>
                <a:srgbClr val="000000"/>
              </a:solidFill>
              <a:latin typeface="Quattrocento Sans"/>
              <a:ea typeface="Quattrocento Sans"/>
              <a:cs typeface="Quattrocento Sans"/>
              <a:sym typeface="Quattrocento Sans"/>
            </a:endParaRPr>
          </a:p>
        </p:txBody>
      </p:sp>
      <p:sp>
        <p:nvSpPr>
          <p:cNvPr id="184" name="Google Shape;184;p9"/>
          <p:cNvSpPr txBox="1"/>
          <p:nvPr/>
        </p:nvSpPr>
        <p:spPr>
          <a:xfrm>
            <a:off x="1109534" y="6281995"/>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Quattrocento Sans"/>
                <a:ea typeface="Quattrocento Sans"/>
                <a:cs typeface="Quattrocento Sans"/>
                <a:sym typeface="Quattrocento Sans"/>
              </a:rPr>
              <a:t>Seguros LAFISE</a:t>
            </a:r>
            <a:endParaRPr b="0" i="0" sz="1200" u="none" cap="none" strike="noStrike">
              <a:solidFill>
                <a:srgbClr val="000000"/>
              </a:solidFill>
              <a:latin typeface="Quattrocento Sans"/>
              <a:ea typeface="Quattrocento Sans"/>
              <a:cs typeface="Quattrocento Sans"/>
              <a:sym typeface="Quattrocento Sans"/>
            </a:endParaRPr>
          </a:p>
        </p:txBody>
      </p:sp>
      <p:pic>
        <p:nvPicPr>
          <p:cNvPr id="185" name="Google Shape;185;p9"/>
          <p:cNvPicPr preferRelativeResize="0"/>
          <p:nvPr/>
        </p:nvPicPr>
        <p:blipFill rotWithShape="1">
          <a:blip r:embed="rId4">
            <a:alphaModFix/>
          </a:blip>
          <a:srcRect b="0" l="0" r="0" t="0"/>
          <a:stretch/>
        </p:blipFill>
        <p:spPr>
          <a:xfrm>
            <a:off x="885358" y="6341932"/>
            <a:ext cx="228750" cy="218826"/>
          </a:xfrm>
          <a:prstGeom prst="rect">
            <a:avLst/>
          </a:prstGeom>
          <a:noFill/>
          <a:ln>
            <a:noFill/>
          </a:ln>
        </p:spPr>
      </p:pic>
      <p:sp>
        <p:nvSpPr>
          <p:cNvPr id="186" name="Google Shape;186;p9"/>
          <p:cNvSpPr txBox="1"/>
          <p:nvPr/>
        </p:nvSpPr>
        <p:spPr>
          <a:xfrm>
            <a:off x="352697" y="300446"/>
            <a:ext cx="544721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lt1"/>
                </a:solidFill>
                <a:latin typeface="Calibri"/>
                <a:ea typeface="Calibri"/>
                <a:cs typeface="Calibri"/>
                <a:sym typeface="Calibri"/>
              </a:rPr>
              <a:t>EXCLUSIONES</a:t>
            </a:r>
            <a:endParaRPr b="1" sz="2800">
              <a:solidFill>
                <a:schemeClr val="lt1"/>
              </a:solidFill>
              <a:latin typeface="Calibri"/>
              <a:ea typeface="Calibri"/>
              <a:cs typeface="Calibri"/>
              <a:sym typeface="Calibri"/>
            </a:endParaRPr>
          </a:p>
        </p:txBody>
      </p:sp>
      <p:sp>
        <p:nvSpPr>
          <p:cNvPr id="187" name="Google Shape;187;p9"/>
          <p:cNvSpPr txBox="1"/>
          <p:nvPr/>
        </p:nvSpPr>
        <p:spPr>
          <a:xfrm>
            <a:off x="337625" y="1674055"/>
            <a:ext cx="11205769"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chemeClr val="lt1"/>
                </a:solidFill>
                <a:latin typeface="Calibri"/>
                <a:ea typeface="Calibri"/>
                <a:cs typeface="Calibri"/>
                <a:sym typeface="Calibri"/>
              </a:rPr>
              <a:t>Cobertura A - </a:t>
            </a:r>
            <a:r>
              <a:rPr lang="es-ES" sz="1800">
                <a:solidFill>
                  <a:schemeClr val="lt1"/>
                </a:solidFill>
                <a:latin typeface="Calibri"/>
                <a:ea typeface="Calibri"/>
                <a:cs typeface="Calibri"/>
                <a:sym typeface="Calibri"/>
              </a:rPr>
              <a:t>Responsabilidad civil extracontractual por lesión y/o muerte de terceras personas y/o daños a la propiedad de terceras personas “Límite Único Combinado”.</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b="0"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1)      Acuerdos realizados por el asegurado o conductor del vehículo asegurado, antes o durante el proceso judicial, sin el consentimiento previo escrito de SEGUROS LAFISE.</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lang="es-ES" sz="1800">
                <a:solidFill>
                  <a:schemeClr val="lt1"/>
                </a:solidFill>
                <a:latin typeface="Calibri"/>
                <a:ea typeface="Calibri"/>
                <a:cs typeface="Calibri"/>
                <a:sym typeface="Calibri"/>
              </a:rPr>
            </a:br>
            <a:r>
              <a:rPr b="1" lang="es-ES" sz="1800">
                <a:solidFill>
                  <a:schemeClr val="lt1"/>
                </a:solidFill>
                <a:latin typeface="Calibri"/>
                <a:ea typeface="Calibri"/>
                <a:cs typeface="Calibri"/>
                <a:sym typeface="Calibri"/>
              </a:rPr>
              <a:t>Coberturas B -</a:t>
            </a:r>
            <a:r>
              <a:rPr lang="es-ES" sz="1800">
                <a:solidFill>
                  <a:schemeClr val="lt1"/>
                </a:solidFill>
                <a:latin typeface="Calibri"/>
                <a:ea typeface="Calibri"/>
                <a:cs typeface="Calibri"/>
                <a:sym typeface="Calibri"/>
              </a:rPr>
              <a:t> “Daño Directo al vehículo asegurado” y C “Robo y/o Hurto Totales”.</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b="0"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1)    Daños existentes previos a la contratación del seguro que afecten el interés que se asegura.</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b="0"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    2)      Actos delictivos o de vandalismo que causen daños al vehículo asegurado. </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br>
              <a:rPr lang="es-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1_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2023-08-16T16:08:45Z</dcterms:created>
  <dc:creator>Maria Alvarez Delgado - Seguro LAFISE Costa Rica</dc:creator>
</cp:coreProperties>
</file>